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256" r:id="rId2"/>
    <p:sldId id="287" r:id="rId3"/>
    <p:sldId id="258" r:id="rId4"/>
    <p:sldId id="359" r:id="rId5"/>
    <p:sldId id="358" r:id="rId6"/>
    <p:sldId id="257" r:id="rId7"/>
    <p:sldId id="325" r:id="rId8"/>
    <p:sldId id="360" r:id="rId9"/>
    <p:sldId id="321" r:id="rId10"/>
    <p:sldId id="303" r:id="rId11"/>
  </p:sldIdLst>
  <p:sldSz cx="9144000" cy="6858000" type="screen4x3"/>
  <p:notesSz cx="6950075" cy="9236075"/>
  <p:defaultTextStyle>
    <a:defPPr>
      <a:defRPr lang="fr-CA"/>
    </a:defPPr>
    <a:lvl1pPr algn="l" rtl="0" fontAlgn="base">
      <a:spcBef>
        <a:spcPct val="0"/>
      </a:spcBef>
      <a:spcAft>
        <a:spcPct val="0"/>
      </a:spcAft>
      <a:defRPr sz="1600" kern="1200">
        <a:solidFill>
          <a:schemeClr val="tx1"/>
        </a:solidFill>
        <a:latin typeface="Calibri" pitchFamily="34" charset="0"/>
        <a:ea typeface="+mn-ea"/>
        <a:cs typeface="+mn-cs"/>
      </a:defRPr>
    </a:lvl1pPr>
    <a:lvl2pPr marL="457200" algn="l" rtl="0" fontAlgn="base">
      <a:spcBef>
        <a:spcPct val="0"/>
      </a:spcBef>
      <a:spcAft>
        <a:spcPct val="0"/>
      </a:spcAft>
      <a:defRPr sz="1600" kern="1200">
        <a:solidFill>
          <a:schemeClr val="tx1"/>
        </a:solidFill>
        <a:latin typeface="Calibri" pitchFamily="34" charset="0"/>
        <a:ea typeface="+mn-ea"/>
        <a:cs typeface="+mn-cs"/>
      </a:defRPr>
    </a:lvl2pPr>
    <a:lvl3pPr marL="914400" algn="l" rtl="0" fontAlgn="base">
      <a:spcBef>
        <a:spcPct val="0"/>
      </a:spcBef>
      <a:spcAft>
        <a:spcPct val="0"/>
      </a:spcAft>
      <a:defRPr sz="1600" kern="1200">
        <a:solidFill>
          <a:schemeClr val="tx1"/>
        </a:solidFill>
        <a:latin typeface="Calibri" pitchFamily="34" charset="0"/>
        <a:ea typeface="+mn-ea"/>
        <a:cs typeface="+mn-cs"/>
      </a:defRPr>
    </a:lvl3pPr>
    <a:lvl4pPr marL="1371600" algn="l" rtl="0" fontAlgn="base">
      <a:spcBef>
        <a:spcPct val="0"/>
      </a:spcBef>
      <a:spcAft>
        <a:spcPct val="0"/>
      </a:spcAft>
      <a:defRPr sz="1600" kern="1200">
        <a:solidFill>
          <a:schemeClr val="tx1"/>
        </a:solidFill>
        <a:latin typeface="Calibri" pitchFamily="34" charset="0"/>
        <a:ea typeface="+mn-ea"/>
        <a:cs typeface="+mn-cs"/>
      </a:defRPr>
    </a:lvl4pPr>
    <a:lvl5pPr marL="1828800" algn="l" rtl="0" fontAlgn="base">
      <a:spcBef>
        <a:spcPct val="0"/>
      </a:spcBef>
      <a:spcAft>
        <a:spcPct val="0"/>
      </a:spcAft>
      <a:defRPr sz="1600" kern="1200">
        <a:solidFill>
          <a:schemeClr val="tx1"/>
        </a:solidFill>
        <a:latin typeface="Calibri" pitchFamily="34" charset="0"/>
        <a:ea typeface="+mn-ea"/>
        <a:cs typeface="+mn-cs"/>
      </a:defRPr>
    </a:lvl5pPr>
    <a:lvl6pPr marL="2286000" algn="l" defTabSz="914400" rtl="0" eaLnBrk="1" latinLnBrk="0" hangingPunct="1">
      <a:defRPr sz="1600" kern="1200">
        <a:solidFill>
          <a:schemeClr val="tx1"/>
        </a:solidFill>
        <a:latin typeface="Calibri" pitchFamily="34" charset="0"/>
        <a:ea typeface="+mn-ea"/>
        <a:cs typeface="+mn-cs"/>
      </a:defRPr>
    </a:lvl6pPr>
    <a:lvl7pPr marL="2743200" algn="l" defTabSz="914400" rtl="0" eaLnBrk="1" latinLnBrk="0" hangingPunct="1">
      <a:defRPr sz="1600" kern="1200">
        <a:solidFill>
          <a:schemeClr val="tx1"/>
        </a:solidFill>
        <a:latin typeface="Calibri" pitchFamily="34" charset="0"/>
        <a:ea typeface="+mn-ea"/>
        <a:cs typeface="+mn-cs"/>
      </a:defRPr>
    </a:lvl7pPr>
    <a:lvl8pPr marL="3200400" algn="l" defTabSz="914400" rtl="0" eaLnBrk="1" latinLnBrk="0" hangingPunct="1">
      <a:defRPr sz="1600" kern="1200">
        <a:solidFill>
          <a:schemeClr val="tx1"/>
        </a:solidFill>
        <a:latin typeface="Calibri" pitchFamily="34" charset="0"/>
        <a:ea typeface="+mn-ea"/>
        <a:cs typeface="+mn-cs"/>
      </a:defRPr>
    </a:lvl8pPr>
    <a:lvl9pPr marL="3657600" algn="l" defTabSz="914400" rtl="0" eaLnBrk="1" latinLnBrk="0" hangingPunct="1">
      <a:defRPr sz="16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B2B2B2"/>
    <a:srgbClr val="E6E6E6"/>
    <a:srgbClr val="FF9999"/>
    <a:srgbClr val="339966"/>
    <a:srgbClr val="3366FF"/>
    <a:srgbClr val="FF5050"/>
    <a:srgbClr val="FF00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4" autoAdjust="0"/>
    <p:restoredTop sz="90510" autoAdjust="0"/>
  </p:normalViewPr>
  <p:slideViewPr>
    <p:cSldViewPr>
      <p:cViewPr varScale="1">
        <p:scale>
          <a:sx n="91" d="100"/>
          <a:sy n="91" d="100"/>
        </p:scale>
        <p:origin x="-8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2"/>
    </p:cViewPr>
  </p:sorterViewPr>
  <p:notesViewPr>
    <p:cSldViewPr>
      <p:cViewPr varScale="1">
        <p:scale>
          <a:sx n="53" d="100"/>
          <a:sy n="53" d="100"/>
        </p:scale>
        <p:origin x="-1860" y="-90"/>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Voxsql2\pdg\WIN%20GIA%20Folder\WIN.GIA\Expert%20Groups\Healthcare\Syndicated%20Study%20&amp;%20Projects\2011\Data\39%20Countries\Worksheets\CAT(per%20country)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90876213477179"/>
          <c:y val="0.13046704222295222"/>
          <c:w val="0.84020551231610918"/>
          <c:h val="0.84590260745647339"/>
        </c:manualLayout>
      </c:layout>
      <c:barChart>
        <c:barDir val="bar"/>
        <c:grouping val="clustered"/>
        <c:varyColors val="0"/>
        <c:ser>
          <c:idx val="0"/>
          <c:order val="0"/>
          <c:spPr>
            <a:solidFill>
              <a:srgbClr val="99CC00"/>
            </a:solidFill>
          </c:spPr>
          <c:invertIfNegative val="0"/>
          <c:dLbls>
            <c:dLbl>
              <c:idx val="4"/>
              <c:layout>
                <c:manualLayout>
                  <c:x val="-0.16630274426705841"/>
                  <c:y val="4.7505351477843979E-7"/>
                </c:manualLayout>
              </c:layout>
              <c:dLblPos val="outEnd"/>
              <c:showLegendKey val="0"/>
              <c:showVal val="1"/>
              <c:showCatName val="0"/>
              <c:showSerName val="0"/>
              <c:showPercent val="0"/>
              <c:showBubbleSize val="0"/>
            </c:dLbl>
            <c:dLbl>
              <c:idx val="5"/>
              <c:layout>
                <c:manualLayout>
                  <c:x val="-8.4753304919453876E-2"/>
                  <c:y val="1.4251605443353193E-6"/>
                </c:manualLayout>
              </c:layout>
              <c:dLblPos val="outEnd"/>
              <c:showLegendKey val="0"/>
              <c:showVal val="1"/>
              <c:showCatName val="0"/>
              <c:showSerName val="0"/>
              <c:showPercent val="0"/>
              <c:showBubbleSize val="0"/>
            </c:dLbl>
            <c:dLbl>
              <c:idx val="6"/>
              <c:layout>
                <c:manualLayout>
                  <c:x val="-0.13387688924205576"/>
                  <c:y val="4.750535146678328E-7"/>
                </c:manualLayout>
              </c:layout>
              <c:dLblPos val="outEnd"/>
              <c:showLegendKey val="0"/>
              <c:showVal val="1"/>
              <c:showCatName val="0"/>
              <c:showSerName val="0"/>
              <c:showPercent val="0"/>
              <c:showBubbleSize val="0"/>
            </c:dLbl>
            <c:txPr>
              <a:bodyPr/>
              <a:lstStyle/>
              <a:p>
                <a:pPr>
                  <a:defRPr sz="800"/>
                </a:pPr>
                <a:endParaRPr lang="en-US"/>
              </a:p>
            </c:txPr>
            <c:dLblPos val="ctr"/>
            <c:showLegendKey val="0"/>
            <c:showVal val="1"/>
            <c:showCatName val="0"/>
            <c:showSerName val="0"/>
            <c:showPercent val="0"/>
            <c:showBubbleSize val="0"/>
            <c:showLeaderLines val="0"/>
          </c:dLbls>
          <c:cat>
            <c:strRef>
              <c:f>'Regional CAT'!$A$2:$A$8</c:f>
              <c:strCache>
                <c:ptCount val="7"/>
                <c:pt idx="0">
                  <c:v>Middle East</c:v>
                </c:pt>
                <c:pt idx="1">
                  <c:v>Americas</c:v>
                </c:pt>
                <c:pt idx="2">
                  <c:v>Western Europe</c:v>
                </c:pt>
                <c:pt idx="3">
                  <c:v>Eastern Europe</c:v>
                </c:pt>
                <c:pt idx="4">
                  <c:v>Africa</c:v>
                </c:pt>
                <c:pt idx="5">
                  <c:v>Asia</c:v>
                </c:pt>
                <c:pt idx="6">
                  <c:v>Total</c:v>
                </c:pt>
              </c:strCache>
            </c:strRef>
          </c:cat>
          <c:val>
            <c:numRef>
              <c:f>'Regional CAT'!$B$2:$B$8</c:f>
              <c:numCache>
                <c:formatCode>General</c:formatCode>
                <c:ptCount val="7"/>
                <c:pt idx="0">
                  <c:v>42</c:v>
                </c:pt>
                <c:pt idx="1">
                  <c:v>38</c:v>
                </c:pt>
                <c:pt idx="2">
                  <c:v>31</c:v>
                </c:pt>
                <c:pt idx="3">
                  <c:v>23</c:v>
                </c:pt>
                <c:pt idx="4">
                  <c:v>21</c:v>
                </c:pt>
                <c:pt idx="5">
                  <c:v>16</c:v>
                </c:pt>
                <c:pt idx="6">
                  <c:v>22</c:v>
                </c:pt>
              </c:numCache>
            </c:numRef>
          </c:val>
        </c:ser>
        <c:dLbls>
          <c:showLegendKey val="0"/>
          <c:showVal val="0"/>
          <c:showCatName val="0"/>
          <c:showSerName val="0"/>
          <c:showPercent val="0"/>
          <c:showBubbleSize val="0"/>
        </c:dLbls>
        <c:gapWidth val="150"/>
        <c:axId val="199540736"/>
        <c:axId val="199542272"/>
      </c:barChart>
      <c:catAx>
        <c:axId val="199540736"/>
        <c:scaling>
          <c:orientation val="maxMin"/>
        </c:scaling>
        <c:delete val="0"/>
        <c:axPos val="l"/>
        <c:majorTickMark val="out"/>
        <c:minorTickMark val="none"/>
        <c:tickLblPos val="nextTo"/>
        <c:txPr>
          <a:bodyPr/>
          <a:lstStyle/>
          <a:p>
            <a:pPr>
              <a:defRPr sz="800"/>
            </a:pPr>
            <a:endParaRPr lang="en-US"/>
          </a:p>
        </c:txPr>
        <c:crossAx val="199542272"/>
        <c:crosses val="autoZero"/>
        <c:auto val="1"/>
        <c:lblAlgn val="ctr"/>
        <c:lblOffset val="100"/>
        <c:noMultiLvlLbl val="0"/>
      </c:catAx>
      <c:valAx>
        <c:axId val="199542272"/>
        <c:scaling>
          <c:orientation val="minMax"/>
          <c:max val="45"/>
        </c:scaling>
        <c:delete val="0"/>
        <c:axPos val="t"/>
        <c:numFmt formatCode="General" sourceLinked="1"/>
        <c:majorTickMark val="none"/>
        <c:minorTickMark val="none"/>
        <c:tickLblPos val="none"/>
        <c:spPr>
          <a:ln>
            <a:noFill/>
          </a:ln>
        </c:spPr>
        <c:crossAx val="199540736"/>
        <c:crosses val="autoZero"/>
        <c:crossBetween val="between"/>
      </c:valAx>
      <c:spPr>
        <a:noFill/>
      </c:spPr>
    </c:plotArea>
    <c:plotVisOnly val="1"/>
    <c:dispBlanksAs val="gap"/>
    <c:showDLblsOverMax val="0"/>
  </c:chart>
  <c:spPr>
    <a:solidFill>
      <a:srgbClr val="B2B2B2">
        <a:alpha val="45098"/>
      </a:srgbClr>
    </a:solidFill>
    <a:ln>
      <a:solidFill>
        <a:srgbClr val="99CC00"/>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81" tIns="46240" rIns="92481" bIns="46240" numCol="1" anchor="t" anchorCtr="0" compatLnSpc="1">
            <a:prstTxWarp prst="textNoShape">
              <a:avLst/>
            </a:prstTxWarp>
          </a:bodyPr>
          <a:lstStyle>
            <a:lvl1pPr defTabSz="923925">
              <a:defRPr sz="1200">
                <a:latin typeface="Arial" charset="0"/>
              </a:defRPr>
            </a:lvl1pPr>
          </a:lstStyle>
          <a:p>
            <a:pPr>
              <a:defRPr/>
            </a:pPr>
            <a:endParaRPr lang="fr-CA"/>
          </a:p>
        </p:txBody>
      </p:sp>
      <p:sp>
        <p:nvSpPr>
          <p:cNvPr id="7171" name="Rectangle 3"/>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2481" tIns="46240" rIns="92481" bIns="46240" numCol="1" anchor="t" anchorCtr="0" compatLnSpc="1">
            <a:prstTxWarp prst="textNoShape">
              <a:avLst/>
            </a:prstTxWarp>
          </a:bodyPr>
          <a:lstStyle>
            <a:lvl1pPr algn="r" defTabSz="923925">
              <a:defRPr sz="1200">
                <a:latin typeface="Arial" charset="0"/>
              </a:defRPr>
            </a:lvl1pPr>
          </a:lstStyle>
          <a:p>
            <a:pPr>
              <a:defRPr/>
            </a:pPr>
            <a:endParaRPr lang="fr-CA"/>
          </a:p>
        </p:txBody>
      </p:sp>
      <p:sp>
        <p:nvSpPr>
          <p:cNvPr id="7172" name="Rectangle 4"/>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2481" tIns="46240" rIns="92481" bIns="46240" numCol="1" anchor="b" anchorCtr="0" compatLnSpc="1">
            <a:prstTxWarp prst="textNoShape">
              <a:avLst/>
            </a:prstTxWarp>
          </a:bodyPr>
          <a:lstStyle>
            <a:lvl1pPr defTabSz="923925">
              <a:defRPr sz="1200">
                <a:latin typeface="Arial" charset="0"/>
              </a:defRPr>
            </a:lvl1pPr>
          </a:lstStyle>
          <a:p>
            <a:pPr>
              <a:defRPr/>
            </a:pPr>
            <a:endParaRPr lang="fr-CA"/>
          </a:p>
        </p:txBody>
      </p:sp>
      <p:sp>
        <p:nvSpPr>
          <p:cNvPr id="7173" name="Rectangle 5"/>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2481" tIns="46240" rIns="92481" bIns="46240" numCol="1" anchor="b" anchorCtr="0" compatLnSpc="1">
            <a:prstTxWarp prst="textNoShape">
              <a:avLst/>
            </a:prstTxWarp>
          </a:bodyPr>
          <a:lstStyle>
            <a:lvl1pPr algn="r" defTabSz="923925">
              <a:defRPr sz="1200">
                <a:latin typeface="Arial" charset="0"/>
              </a:defRPr>
            </a:lvl1pPr>
          </a:lstStyle>
          <a:p>
            <a:pPr>
              <a:defRPr/>
            </a:pPr>
            <a:fld id="{AEE9A68C-CCEF-4CC8-A578-D9528FFE8EB9}" type="slidenum">
              <a:rPr lang="fr-CA"/>
              <a:pPr>
                <a:defRPr/>
              </a:pPr>
              <a:t>‹N°›</a:t>
            </a:fld>
            <a:endParaRPr lang="fr-CA"/>
          </a:p>
        </p:txBody>
      </p:sp>
    </p:spTree>
    <p:extLst>
      <p:ext uri="{BB962C8B-B14F-4D97-AF65-F5344CB8AC3E}">
        <p14:creationId xmlns:p14="http://schemas.microsoft.com/office/powerpoint/2010/main" val="401251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81" tIns="46240" rIns="92481" bIns="46240" numCol="1" anchor="t" anchorCtr="0" compatLnSpc="1">
            <a:prstTxWarp prst="textNoShape">
              <a:avLst/>
            </a:prstTxWarp>
          </a:bodyPr>
          <a:lstStyle>
            <a:lvl1pPr defTabSz="923925">
              <a:defRPr sz="1200">
                <a:latin typeface="Arial" charset="0"/>
              </a:defRPr>
            </a:lvl1pPr>
          </a:lstStyle>
          <a:p>
            <a:pPr>
              <a:defRPr/>
            </a:pPr>
            <a:endParaRPr lang="fr-CA"/>
          </a:p>
        </p:txBody>
      </p:sp>
      <p:sp>
        <p:nvSpPr>
          <p:cNvPr id="19459"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2481" tIns="46240" rIns="92481" bIns="46240" numCol="1" anchor="t" anchorCtr="0" compatLnSpc="1">
            <a:prstTxWarp prst="textNoShape">
              <a:avLst/>
            </a:prstTxWarp>
          </a:bodyPr>
          <a:lstStyle>
            <a:lvl1pPr algn="r" defTabSz="923925">
              <a:defRPr sz="1200">
                <a:latin typeface="Arial" charset="0"/>
              </a:defRPr>
            </a:lvl1pPr>
          </a:lstStyle>
          <a:p>
            <a:pPr>
              <a:defRPr/>
            </a:pPr>
            <a:endParaRPr lang="fr-CA"/>
          </a:p>
        </p:txBody>
      </p:sp>
      <p:sp>
        <p:nvSpPr>
          <p:cNvPr id="87044"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81" tIns="46240" rIns="92481" bIns="46240"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19462"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2481" tIns="46240" rIns="92481" bIns="46240" numCol="1" anchor="b" anchorCtr="0" compatLnSpc="1">
            <a:prstTxWarp prst="textNoShape">
              <a:avLst/>
            </a:prstTxWarp>
          </a:bodyPr>
          <a:lstStyle>
            <a:lvl1pPr defTabSz="923925">
              <a:defRPr sz="1200">
                <a:latin typeface="Arial" charset="0"/>
              </a:defRPr>
            </a:lvl1pPr>
          </a:lstStyle>
          <a:p>
            <a:pPr>
              <a:defRPr/>
            </a:pPr>
            <a:endParaRPr lang="fr-CA"/>
          </a:p>
        </p:txBody>
      </p:sp>
      <p:sp>
        <p:nvSpPr>
          <p:cNvPr id="19463"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2481" tIns="46240" rIns="92481" bIns="46240" numCol="1" anchor="b" anchorCtr="0" compatLnSpc="1">
            <a:prstTxWarp prst="textNoShape">
              <a:avLst/>
            </a:prstTxWarp>
          </a:bodyPr>
          <a:lstStyle>
            <a:lvl1pPr algn="r" defTabSz="923925">
              <a:defRPr sz="1200">
                <a:latin typeface="Arial" charset="0"/>
              </a:defRPr>
            </a:lvl1pPr>
          </a:lstStyle>
          <a:p>
            <a:pPr>
              <a:defRPr/>
            </a:pPr>
            <a:fld id="{959E32FB-E82F-47B9-A61E-E4F5C6BEA88E}" type="slidenum">
              <a:rPr lang="fr-CA"/>
              <a:pPr>
                <a:defRPr/>
              </a:pPr>
              <a:t>‹N°›</a:t>
            </a:fld>
            <a:endParaRPr lang="fr-CA"/>
          </a:p>
        </p:txBody>
      </p:sp>
    </p:spTree>
    <p:extLst>
      <p:ext uri="{BB962C8B-B14F-4D97-AF65-F5344CB8AC3E}">
        <p14:creationId xmlns:p14="http://schemas.microsoft.com/office/powerpoint/2010/main" val="4042949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9E32FB-E82F-47B9-A61E-E4F5C6BEA88E}" type="slidenum">
              <a:rPr lang="fr-CA" smtClean="0"/>
              <a:pPr>
                <a:defRPr/>
              </a:pPr>
              <a:t>1</a:t>
            </a:fld>
            <a:endParaRPr lang="fr-CA"/>
          </a:p>
        </p:txBody>
      </p:sp>
    </p:spTree>
    <p:extLst>
      <p:ext uri="{BB962C8B-B14F-4D97-AF65-F5344CB8AC3E}">
        <p14:creationId xmlns:p14="http://schemas.microsoft.com/office/powerpoint/2010/main" val="3524953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959E32FB-E82F-47B9-A61E-E4F5C6BEA88E}" type="slidenum">
              <a:rPr lang="fr-CA" smtClean="0"/>
              <a:pPr>
                <a:defRPr/>
              </a:pPr>
              <a:t>10</a:t>
            </a:fld>
            <a:endParaRPr lang="fr-CA"/>
          </a:p>
        </p:txBody>
      </p:sp>
    </p:spTree>
    <p:extLst>
      <p:ext uri="{BB962C8B-B14F-4D97-AF65-F5344CB8AC3E}">
        <p14:creationId xmlns:p14="http://schemas.microsoft.com/office/powerpoint/2010/main" val="231139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EA602442-6C29-4471-8DB0-DEBE7C8510B7}" type="slidenum">
              <a:rPr lang="fr-CA" smtClean="0"/>
              <a:pPr/>
              <a:t>2</a:t>
            </a:fld>
            <a:endParaRPr lang="fr-CA"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6AC80419-8785-4293-8905-E33ABE59210A}" type="slidenum">
              <a:rPr lang="fr-CA" smtClean="0"/>
              <a:pPr/>
              <a:t>3</a:t>
            </a:fld>
            <a:endParaRPr lang="fr-CA" smtClean="0"/>
          </a:p>
        </p:txBody>
      </p:sp>
      <p:sp>
        <p:nvSpPr>
          <p:cNvPr id="20482" name="Rectangle 2"/>
          <p:cNvSpPr>
            <a:spLocks noGrp="1" noRot="1" noChangeAspect="1" noChangeArrowheads="1" noTextEdit="1"/>
          </p:cNvSpPr>
          <p:nvPr>
            <p:ph type="sldImg"/>
          </p:nvPr>
        </p:nvSpPr>
        <p:spPr>
          <a:xfrm>
            <a:off x="1166813" y="692150"/>
            <a:ext cx="4619625" cy="3463925"/>
          </a:xfrm>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0002890-A68B-4822-9426-24E7111CF3DC}" type="slidenum">
              <a:rPr lang="fr-CA" smtClean="0"/>
              <a:pPr/>
              <a:t>4</a:t>
            </a:fld>
            <a:endParaRPr lang="fr-CA" smtClean="0"/>
          </a:p>
        </p:txBody>
      </p:sp>
      <p:sp>
        <p:nvSpPr>
          <p:cNvPr id="23554" name="Rectangle 7"/>
          <p:cNvSpPr txBox="1">
            <a:spLocks noGrp="1" noChangeArrowheads="1"/>
          </p:cNvSpPr>
          <p:nvPr/>
        </p:nvSpPr>
        <p:spPr bwMode="auto">
          <a:xfrm>
            <a:off x="3937000" y="8772525"/>
            <a:ext cx="3011488" cy="461963"/>
          </a:xfrm>
          <a:prstGeom prst="rect">
            <a:avLst/>
          </a:prstGeom>
          <a:noFill/>
          <a:ln w="9525">
            <a:noFill/>
            <a:miter lim="800000"/>
            <a:headEnd/>
            <a:tailEnd/>
          </a:ln>
        </p:spPr>
        <p:txBody>
          <a:bodyPr lIns="92459" tIns="46229" rIns="92459" bIns="46229" anchor="b"/>
          <a:lstStyle/>
          <a:p>
            <a:pPr algn="r" defTabSz="923925"/>
            <a:fld id="{5025A036-C0DC-4EDD-9A9C-E1C9C2EAEA0C}" type="slidenum">
              <a:rPr lang="en-US" sz="1200">
                <a:latin typeface="Arial" charset="0"/>
                <a:ea typeface="ＭＳ Ｐゴシック"/>
                <a:cs typeface="ＭＳ Ｐゴシック"/>
              </a:rPr>
              <a:pPr algn="r" defTabSz="923925"/>
              <a:t>4</a:t>
            </a:fld>
            <a:endParaRPr lang="en-US" sz="1200">
              <a:latin typeface="Arial" charset="0"/>
              <a:ea typeface="ＭＳ Ｐゴシック"/>
              <a:cs typeface="ＭＳ Ｐゴシック"/>
            </a:endParaRPr>
          </a:p>
        </p:txBody>
      </p:sp>
      <p:sp>
        <p:nvSpPr>
          <p:cNvPr id="23555" name="Rectangle 1026"/>
          <p:cNvSpPr>
            <a:spLocks noGrp="1" noRot="1" noChangeAspect="1" noChangeArrowheads="1" noTextEdit="1"/>
          </p:cNvSpPr>
          <p:nvPr>
            <p:ph type="sldImg"/>
          </p:nvPr>
        </p:nvSpPr>
        <p:spPr>
          <a:xfrm>
            <a:off x="1166813" y="692150"/>
            <a:ext cx="4619625" cy="3463925"/>
          </a:xfrm>
          <a:ln/>
        </p:spPr>
      </p:sp>
      <p:sp>
        <p:nvSpPr>
          <p:cNvPr id="23556" name="Rectangle 1027"/>
          <p:cNvSpPr>
            <a:spLocks noGrp="1" noChangeArrowheads="1"/>
          </p:cNvSpPr>
          <p:nvPr>
            <p:ph type="body" idx="1"/>
          </p:nvPr>
        </p:nvSpPr>
        <p:spPr>
          <a:noFill/>
          <a:ln/>
        </p:spPr>
        <p:txBody>
          <a:bodyPr lIns="92459" tIns="46229" rIns="92459" bIns="46229"/>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50002890-A68B-4822-9426-24E7111CF3DC}" type="slidenum">
              <a:rPr lang="fr-CA" smtClean="0"/>
              <a:pPr/>
              <a:t>5</a:t>
            </a:fld>
            <a:endParaRPr lang="fr-CA" smtClean="0"/>
          </a:p>
        </p:txBody>
      </p:sp>
      <p:sp>
        <p:nvSpPr>
          <p:cNvPr id="23554" name="Rectangle 7"/>
          <p:cNvSpPr txBox="1">
            <a:spLocks noGrp="1" noChangeArrowheads="1"/>
          </p:cNvSpPr>
          <p:nvPr/>
        </p:nvSpPr>
        <p:spPr bwMode="auto">
          <a:xfrm>
            <a:off x="3937000" y="8772525"/>
            <a:ext cx="3011488" cy="461963"/>
          </a:xfrm>
          <a:prstGeom prst="rect">
            <a:avLst/>
          </a:prstGeom>
          <a:noFill/>
          <a:ln w="9525">
            <a:noFill/>
            <a:miter lim="800000"/>
            <a:headEnd/>
            <a:tailEnd/>
          </a:ln>
        </p:spPr>
        <p:txBody>
          <a:bodyPr lIns="92459" tIns="46229" rIns="92459" bIns="46229" anchor="b"/>
          <a:lstStyle/>
          <a:p>
            <a:pPr algn="r" defTabSz="923925"/>
            <a:fld id="{5025A036-C0DC-4EDD-9A9C-E1C9C2EAEA0C}" type="slidenum">
              <a:rPr lang="en-US" sz="1200">
                <a:latin typeface="Arial" charset="0"/>
                <a:ea typeface="ＭＳ Ｐゴシック"/>
                <a:cs typeface="ＭＳ Ｐゴシック"/>
              </a:rPr>
              <a:pPr algn="r" defTabSz="923925"/>
              <a:t>5</a:t>
            </a:fld>
            <a:endParaRPr lang="en-US" sz="1200">
              <a:latin typeface="Arial" charset="0"/>
              <a:ea typeface="ＭＳ Ｐゴシック"/>
              <a:cs typeface="ＭＳ Ｐゴシック"/>
            </a:endParaRPr>
          </a:p>
        </p:txBody>
      </p:sp>
      <p:sp>
        <p:nvSpPr>
          <p:cNvPr id="23555" name="Rectangle 1026"/>
          <p:cNvSpPr>
            <a:spLocks noGrp="1" noRot="1" noChangeAspect="1" noChangeArrowheads="1" noTextEdit="1"/>
          </p:cNvSpPr>
          <p:nvPr>
            <p:ph type="sldImg"/>
          </p:nvPr>
        </p:nvSpPr>
        <p:spPr>
          <a:xfrm>
            <a:off x="1166813" y="692150"/>
            <a:ext cx="4619625" cy="3463925"/>
          </a:xfrm>
          <a:ln/>
        </p:spPr>
      </p:sp>
      <p:sp>
        <p:nvSpPr>
          <p:cNvPr id="23556" name="Rectangle 1027"/>
          <p:cNvSpPr>
            <a:spLocks noGrp="1" noChangeArrowheads="1"/>
          </p:cNvSpPr>
          <p:nvPr>
            <p:ph type="body" idx="1"/>
          </p:nvPr>
        </p:nvSpPr>
        <p:spPr>
          <a:noFill/>
          <a:ln/>
        </p:spPr>
        <p:txBody>
          <a:bodyPr lIns="92459" tIns="46229" rIns="92459" bIns="46229"/>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C405F735-CFD7-4401-844A-7029FDF9A617}" type="slidenum">
              <a:rPr lang="fr-CA" smtClean="0"/>
              <a:pPr/>
              <a:t>6</a:t>
            </a:fld>
            <a:endParaRPr lang="fr-CA"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9E32FB-E82F-47B9-A61E-E4F5C6BEA88E}" type="slidenum">
              <a:rPr lang="fr-CA" smtClean="0"/>
              <a:pPr>
                <a:defRPr/>
              </a:pPr>
              <a:t>7</a:t>
            </a:fld>
            <a:endParaRPr lang="fr-CA"/>
          </a:p>
        </p:txBody>
      </p:sp>
    </p:spTree>
    <p:extLst>
      <p:ext uri="{BB962C8B-B14F-4D97-AF65-F5344CB8AC3E}">
        <p14:creationId xmlns:p14="http://schemas.microsoft.com/office/powerpoint/2010/main" val="179510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9E32FB-E82F-47B9-A61E-E4F5C6BEA88E}" type="slidenum">
              <a:rPr lang="fr-CA" smtClean="0"/>
              <a:pPr>
                <a:defRPr/>
              </a:pPr>
              <a:t>8</a:t>
            </a:fld>
            <a:endParaRPr lang="fr-CA"/>
          </a:p>
        </p:txBody>
      </p:sp>
    </p:spTree>
    <p:extLst>
      <p:ext uri="{BB962C8B-B14F-4D97-AF65-F5344CB8AC3E}">
        <p14:creationId xmlns:p14="http://schemas.microsoft.com/office/powerpoint/2010/main" val="3658664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937000" y="8772525"/>
            <a:ext cx="3011488" cy="461963"/>
          </a:xfrm>
          <a:prstGeom prst="rect">
            <a:avLst/>
          </a:prstGeom>
          <a:noFill/>
          <a:ln w="9525">
            <a:noFill/>
            <a:miter lim="800000"/>
            <a:headEnd/>
            <a:tailEnd/>
          </a:ln>
        </p:spPr>
        <p:txBody>
          <a:bodyPr lIns="92481" tIns="46240" rIns="92481" bIns="46240" anchor="b"/>
          <a:lstStyle/>
          <a:p>
            <a:pPr algn="r" defTabSz="923925"/>
            <a:fld id="{B8C4C392-D12F-427F-8516-7F06CC04C241}" type="slidenum">
              <a:rPr lang="fr-CA" sz="1200">
                <a:latin typeface="Arial" charset="0"/>
              </a:rPr>
              <a:pPr algn="r" defTabSz="923925"/>
              <a:t>9</a:t>
            </a:fld>
            <a:endParaRPr lang="fr-CA" sz="1200">
              <a:latin typeface="Arial" charset="0"/>
            </a:endParaRPr>
          </a:p>
        </p:txBody>
      </p:sp>
      <p:sp>
        <p:nvSpPr>
          <p:cNvPr id="68610" name="Rectangle 7"/>
          <p:cNvSpPr txBox="1">
            <a:spLocks noGrp="1" noChangeArrowheads="1"/>
          </p:cNvSpPr>
          <p:nvPr/>
        </p:nvSpPr>
        <p:spPr bwMode="auto">
          <a:xfrm>
            <a:off x="3940175" y="8774113"/>
            <a:ext cx="3009900" cy="461962"/>
          </a:xfrm>
          <a:prstGeom prst="rect">
            <a:avLst/>
          </a:prstGeom>
          <a:noFill/>
          <a:ln w="9525">
            <a:noFill/>
            <a:miter lim="800000"/>
            <a:headEnd/>
            <a:tailEnd/>
          </a:ln>
        </p:spPr>
        <p:txBody>
          <a:bodyPr lIns="84415" tIns="42209" rIns="84415" bIns="42209" anchor="b"/>
          <a:lstStyle/>
          <a:p>
            <a:pPr algn="r" defTabSz="842963" eaLnBrk="0" hangingPunct="0"/>
            <a:fld id="{B8185222-7203-481A-8795-F184B8E0EA0B}" type="slidenum">
              <a:rPr lang="en-GB" sz="1200">
                <a:latin typeface="Verdana" pitchFamily="34" charset="0"/>
                <a:ea typeface="ＭＳ Ｐゴシック"/>
                <a:cs typeface="ＭＳ Ｐゴシック"/>
              </a:rPr>
              <a:pPr algn="r" defTabSz="842963" eaLnBrk="0" hangingPunct="0"/>
              <a:t>9</a:t>
            </a:fld>
            <a:endParaRPr lang="en-GB" sz="1200">
              <a:latin typeface="Verdana" pitchFamily="34" charset="0"/>
              <a:ea typeface="ＭＳ Ｐゴシック"/>
              <a:cs typeface="ＭＳ Ｐゴシック"/>
            </a:endParaRPr>
          </a:p>
        </p:txBody>
      </p:sp>
      <p:sp>
        <p:nvSpPr>
          <p:cNvPr id="68611" name="Rectangle 2"/>
          <p:cNvSpPr>
            <a:spLocks noGrp="1" noRot="1" noChangeAspect="1" noChangeArrowheads="1" noTextEdit="1"/>
          </p:cNvSpPr>
          <p:nvPr>
            <p:ph type="sldImg"/>
          </p:nvPr>
        </p:nvSpPr>
        <p:spPr>
          <a:xfrm>
            <a:off x="1171575" y="693738"/>
            <a:ext cx="4618038" cy="3463925"/>
          </a:xfrm>
          <a:ln/>
        </p:spPr>
      </p:sp>
      <p:sp>
        <p:nvSpPr>
          <p:cNvPr id="68612" name="Rectangle 3"/>
          <p:cNvSpPr>
            <a:spLocks noGrp="1" noChangeArrowheads="1"/>
          </p:cNvSpPr>
          <p:nvPr>
            <p:ph type="body" idx="1"/>
          </p:nvPr>
        </p:nvSpPr>
        <p:spPr>
          <a:xfrm>
            <a:off x="923925" y="4389438"/>
            <a:ext cx="5102225" cy="4152900"/>
          </a:xfrm>
          <a:noFill/>
          <a:ln/>
        </p:spPr>
        <p:txBody>
          <a:bodyPr lIns="84415" tIns="42209" rIns="84415" bIns="42209"/>
          <a:lstStyle/>
          <a:p>
            <a:pPr algn="ctr" eaLnBrk="1" hangingPunct="1">
              <a:spcBef>
                <a:spcPct val="15000"/>
              </a:spcBef>
            </a:pPr>
            <a:endParaRPr lang="en-GB" sz="1400" b="1" smtClean="0">
              <a:solidFill>
                <a:schemeClr val="bg1"/>
              </a:solidFill>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1463773-C3DB-4D83-BFA8-311BC1769F35}" type="slidenum">
              <a:rPr lang="fr-CA"/>
              <a:pPr>
                <a:defRPr/>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F364DF1-76C8-4BDD-8582-A17EC25EFC68}" type="slidenum">
              <a:rPr lang="fr-CA"/>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5889F4-4CE6-4761-B3EC-80FD49474F84}" type="slidenum">
              <a:rPr lang="fr-CA"/>
              <a:pPr>
                <a:defRPr/>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86355A6-5B5E-4458-817C-50AB6D08A078}" type="slidenum">
              <a:rPr lang="fr-CA"/>
              <a:pPr>
                <a:defRPr/>
              </a:pPr>
              <a:t>‹N°›</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en-US"/>
              <a:t>Cliquez pour modifier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7" name="Espace réservé du numéro de diapositive 6"/>
          <p:cNvSpPr>
            <a:spLocks noGrp="1"/>
          </p:cNvSpPr>
          <p:nvPr>
            <p:ph type="sldNum" sz="quarter" idx="10"/>
          </p:nvPr>
        </p:nvSpPr>
        <p:spPr>
          <a:xfrm>
            <a:off x="85725" y="6453188"/>
            <a:ext cx="585788" cy="333375"/>
          </a:xfrm>
        </p:spPr>
        <p:txBody>
          <a:bodyPr/>
          <a:lstStyle>
            <a:lvl1pPr>
              <a:defRPr/>
            </a:lvl1pPr>
          </a:lstStyle>
          <a:p>
            <a:pPr>
              <a:defRPr/>
            </a:pPr>
            <a:fld id="{7F11F7F3-292F-4863-872A-E6FFF2A129F3}" type="slidenum">
              <a:rPr lang="fr-CA"/>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3C070C-6D18-422E-899E-E93DC4A2B502}" type="slidenum">
              <a:rPr lang="fr-CA"/>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6CDE56E-35A5-4E12-A6F8-D096F65D8E08}" type="slidenum">
              <a:rPr lang="fr-CA"/>
              <a:pPr>
                <a:defRPr/>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90A94DC-9C2D-43FA-B473-2CD1E27AD7C2}" type="slidenum">
              <a:rPr lang="fr-CA"/>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DFFABB-3596-4856-A000-48C0ACCB5D60}" type="slidenum">
              <a:rPr lang="fr-CA"/>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E7B18A1-718D-4927-9BDD-68667EE42DB8}" type="slidenum">
              <a:rPr lang="fr-CA"/>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102D759-5E8B-4851-BE5B-E60AD0925A98}" type="slidenum">
              <a:rPr lang="fr-CA"/>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45578F5-DDBC-4685-A66A-3F081018DDC6}" type="slidenum">
              <a:rPr lang="fr-CA"/>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34BDAF1-98FC-4BCC-8282-50ADDB9ECC02}" type="slidenum">
              <a:rPr lang="fr-CA"/>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31750" name="Rectangle 6"/>
          <p:cNvSpPr>
            <a:spLocks noGrp="1" noChangeArrowheads="1"/>
          </p:cNvSpPr>
          <p:nvPr>
            <p:ph type="sldNum" sz="quarter" idx="4"/>
          </p:nvPr>
        </p:nvSpPr>
        <p:spPr bwMode="auto">
          <a:xfrm>
            <a:off x="85725" y="6453188"/>
            <a:ext cx="585788"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1"/>
            </a:lvl1pPr>
          </a:lstStyle>
          <a:p>
            <a:pPr>
              <a:defRPr/>
            </a:pPr>
            <a:fld id="{89C06FD8-2326-44FB-B179-80681D5E0885}"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3"/>
          <p:cNvSpPr>
            <a:spLocks noGrp="1"/>
          </p:cNvSpPr>
          <p:nvPr>
            <p:ph type="sldNum" sz="quarter" idx="10"/>
          </p:nvPr>
        </p:nvSpPr>
        <p:spPr>
          <a:noFill/>
        </p:spPr>
        <p:txBody>
          <a:bodyPr/>
          <a:lstStyle/>
          <a:p>
            <a:fld id="{7F560DE9-314A-46B7-8CCC-FCF163DCCB85}" type="slidenum">
              <a:rPr lang="fr-CA" smtClean="0"/>
              <a:pPr/>
              <a:t>1</a:t>
            </a:fld>
            <a:endParaRPr lang="fr-CA" smtClean="0"/>
          </a:p>
        </p:txBody>
      </p:sp>
      <p:pic>
        <p:nvPicPr>
          <p:cNvPr id="91138" name="Picture 10" descr="doctor-and-patient3"/>
          <p:cNvPicPr>
            <a:picLocks noChangeAspect="1" noChangeArrowheads="1"/>
          </p:cNvPicPr>
          <p:nvPr/>
        </p:nvPicPr>
        <p:blipFill>
          <a:blip r:embed="rId3"/>
          <a:srcRect/>
          <a:stretch>
            <a:fillRect/>
          </a:stretch>
        </p:blipFill>
        <p:spPr bwMode="auto">
          <a:xfrm>
            <a:off x="0" y="0"/>
            <a:ext cx="9144000" cy="6951663"/>
          </a:xfrm>
          <a:prstGeom prst="rect">
            <a:avLst/>
          </a:prstGeom>
          <a:noFill/>
          <a:ln w="9525">
            <a:noFill/>
            <a:miter lim="800000"/>
            <a:headEnd/>
            <a:tailEnd/>
          </a:ln>
        </p:spPr>
      </p:pic>
      <p:sp>
        <p:nvSpPr>
          <p:cNvPr id="91139" name="Rectangle 9"/>
          <p:cNvSpPr>
            <a:spLocks noChangeArrowheads="1"/>
          </p:cNvSpPr>
          <p:nvPr/>
        </p:nvSpPr>
        <p:spPr bwMode="auto">
          <a:xfrm>
            <a:off x="0" y="2650864"/>
            <a:ext cx="9144000" cy="2088232"/>
          </a:xfrm>
          <a:prstGeom prst="rect">
            <a:avLst/>
          </a:prstGeom>
          <a:solidFill>
            <a:schemeClr val="bg1">
              <a:alpha val="50195"/>
            </a:schemeClr>
          </a:solidFill>
          <a:ln w="9525" algn="ctr">
            <a:noFill/>
            <a:miter lim="800000"/>
            <a:headEnd/>
            <a:tailEnd/>
          </a:ln>
        </p:spPr>
        <p:txBody>
          <a:bodyPr wrap="none" anchor="ctr"/>
          <a:lstStyle/>
          <a:p>
            <a:endParaRPr lang="en-US"/>
          </a:p>
        </p:txBody>
      </p:sp>
      <p:sp>
        <p:nvSpPr>
          <p:cNvPr id="91140" name="Rectangle 2"/>
          <p:cNvSpPr>
            <a:spLocks noGrp="1" noChangeArrowheads="1"/>
          </p:cNvSpPr>
          <p:nvPr>
            <p:ph type="ctrTitle"/>
          </p:nvPr>
        </p:nvSpPr>
        <p:spPr>
          <a:xfrm>
            <a:off x="428625" y="2576425"/>
            <a:ext cx="8715375" cy="1470025"/>
          </a:xfrm>
        </p:spPr>
        <p:txBody>
          <a:bodyPr/>
          <a:lstStyle/>
          <a:p>
            <a:pPr algn="l" eaLnBrk="1" hangingPunct="1"/>
            <a:r>
              <a:rPr lang="fr-CA" b="1" dirty="0" err="1" smtClean="0">
                <a:latin typeface="Calibri" pitchFamily="34" charset="0"/>
              </a:rPr>
              <a:t>Doctor</a:t>
            </a:r>
            <a:r>
              <a:rPr lang="fr-CA" b="1" dirty="0" smtClean="0">
                <a:latin typeface="Calibri" pitchFamily="34" charset="0"/>
              </a:rPr>
              <a:t> - Patient</a:t>
            </a:r>
            <a:br>
              <a:rPr lang="fr-CA" b="1" dirty="0" smtClean="0">
                <a:latin typeface="Calibri" pitchFamily="34" charset="0"/>
              </a:rPr>
            </a:br>
            <a:r>
              <a:rPr lang="fr-CA" b="1" dirty="0" smtClean="0">
                <a:latin typeface="Calibri" pitchFamily="34" charset="0"/>
              </a:rPr>
              <a:t>Global Communication Performance</a:t>
            </a:r>
          </a:p>
        </p:txBody>
      </p:sp>
      <p:sp>
        <p:nvSpPr>
          <p:cNvPr id="91141" name="Rectangle 3"/>
          <p:cNvSpPr>
            <a:spLocks noGrp="1" noChangeArrowheads="1"/>
          </p:cNvSpPr>
          <p:nvPr>
            <p:ph type="subTitle" idx="1"/>
          </p:nvPr>
        </p:nvSpPr>
        <p:spPr>
          <a:xfrm>
            <a:off x="250825" y="4306800"/>
            <a:ext cx="8440738" cy="1152376"/>
          </a:xfrm>
        </p:spPr>
        <p:txBody>
          <a:bodyPr/>
          <a:lstStyle/>
          <a:p>
            <a:pPr algn="r" eaLnBrk="1" hangingPunct="1"/>
            <a:r>
              <a:rPr lang="fr-CA" sz="1800" b="1" dirty="0" smtClean="0">
                <a:latin typeface="Calibri" pitchFamily="34" charset="0"/>
              </a:rPr>
              <a:t>Insights </a:t>
            </a:r>
            <a:r>
              <a:rPr lang="fr-CA" sz="1800" b="1" dirty="0" err="1" smtClean="0">
                <a:latin typeface="Calibri" pitchFamily="34" charset="0"/>
              </a:rPr>
              <a:t>from</a:t>
            </a:r>
            <a:r>
              <a:rPr lang="fr-CA" sz="1800" b="1" dirty="0" smtClean="0">
                <a:latin typeface="Calibri" pitchFamily="34" charset="0"/>
              </a:rPr>
              <a:t> the </a:t>
            </a:r>
            <a:r>
              <a:rPr lang="fr-CA" sz="1800" b="1" dirty="0" err="1" smtClean="0">
                <a:latin typeface="Calibri" pitchFamily="34" charset="0"/>
              </a:rPr>
              <a:t>Worldwide</a:t>
            </a:r>
            <a:r>
              <a:rPr lang="fr-CA" sz="1800" b="1" dirty="0" smtClean="0">
                <a:latin typeface="Calibri" pitchFamily="34" charset="0"/>
              </a:rPr>
              <a:t> Independent Network (WIN™) of </a:t>
            </a:r>
            <a:r>
              <a:rPr lang="fr-CA" sz="1800" b="1" dirty="0" err="1" smtClean="0">
                <a:latin typeface="Calibri" pitchFamily="34" charset="0"/>
              </a:rPr>
              <a:t>Market</a:t>
            </a:r>
            <a:r>
              <a:rPr lang="fr-CA" sz="1800" b="1" dirty="0" smtClean="0">
                <a:latin typeface="Calibri" pitchFamily="34" charset="0"/>
              </a:rPr>
              <a:t> </a:t>
            </a:r>
            <a:r>
              <a:rPr lang="fr-CA" sz="1800" b="1" dirty="0" err="1" smtClean="0">
                <a:latin typeface="Calibri" pitchFamily="34" charset="0"/>
              </a:rPr>
              <a:t>Research</a:t>
            </a:r>
            <a:endParaRPr lang="fr-CA" sz="1800" b="1" dirty="0" smtClean="0">
              <a:latin typeface="Calibri" pitchFamily="34" charset="0"/>
            </a:endParaRPr>
          </a:p>
          <a:p>
            <a:pPr algn="r" eaLnBrk="1" hangingPunct="1"/>
            <a:endParaRPr lang="fr-CA" sz="1800" dirty="0">
              <a:latin typeface="Calibri" pitchFamily="34" charset="0"/>
            </a:endParaRPr>
          </a:p>
          <a:p>
            <a:pPr algn="r" eaLnBrk="1" hangingPunct="1"/>
            <a:r>
              <a:rPr lang="fr-CA" sz="2000" b="1" dirty="0" err="1" smtClean="0">
                <a:latin typeface="Calibri" pitchFamily="34" charset="0"/>
              </a:rPr>
              <a:t>Fall</a:t>
            </a:r>
            <a:r>
              <a:rPr lang="fr-CA" sz="2000" b="1" dirty="0" smtClean="0">
                <a:latin typeface="Calibri" pitchFamily="34" charset="0"/>
              </a:rPr>
              <a:t>, 2011</a:t>
            </a:r>
            <a:r>
              <a:rPr lang="fr-CA" sz="2000" dirty="0" smtClean="0">
                <a:latin typeface="Calibri" pitchFamily="34" charset="0"/>
              </a:rPr>
              <a:t> </a:t>
            </a:r>
          </a:p>
        </p:txBody>
      </p:sp>
      <p:pic>
        <p:nvPicPr>
          <p:cNvPr id="91142" name="Picture 1029" descr="win_logo_col TRANSPARENT"/>
          <p:cNvPicPr>
            <a:picLocks noChangeAspect="1" noChangeArrowheads="1"/>
          </p:cNvPicPr>
          <p:nvPr/>
        </p:nvPicPr>
        <p:blipFill>
          <a:blip r:embed="rId4"/>
          <a:srcRect/>
          <a:stretch>
            <a:fillRect/>
          </a:stretch>
        </p:blipFill>
        <p:spPr bwMode="auto">
          <a:xfrm>
            <a:off x="6388100" y="5781675"/>
            <a:ext cx="2654300" cy="94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0"/>
          </p:nvPr>
        </p:nvSpPr>
        <p:spPr>
          <a:noFill/>
        </p:spPr>
        <p:txBody>
          <a:bodyPr/>
          <a:lstStyle/>
          <a:p>
            <a:fld id="{C43852A0-5D01-42C1-9812-D29F83B16CBB}" type="slidenum">
              <a:rPr lang="fr-CA" smtClean="0"/>
              <a:pPr/>
              <a:t>10</a:t>
            </a:fld>
            <a:endParaRPr lang="fr-CA" smtClean="0"/>
          </a:p>
        </p:txBody>
      </p:sp>
      <p:pic>
        <p:nvPicPr>
          <p:cNvPr id="16388" name="Picture 7" descr="nm_doctor_patient_090619_main_95225114_std"/>
          <p:cNvPicPr>
            <a:picLocks noChangeAspect="1" noChangeArrowheads="1"/>
          </p:cNvPicPr>
          <p:nvPr/>
        </p:nvPicPr>
        <p:blipFill>
          <a:blip r:embed="rId3">
            <a:lum bright="70000" contrast="-70000"/>
          </a:blip>
          <a:srcRect/>
          <a:stretch>
            <a:fillRect/>
          </a:stretch>
        </p:blipFill>
        <p:spPr bwMode="auto">
          <a:xfrm>
            <a:off x="0" y="0"/>
            <a:ext cx="9144000" cy="6884988"/>
          </a:xfrm>
          <a:prstGeom prst="rect">
            <a:avLst/>
          </a:prstGeom>
          <a:noFill/>
          <a:ln w="9525">
            <a:noFill/>
            <a:miter lim="800000"/>
            <a:headEnd/>
            <a:tailEnd/>
          </a:ln>
        </p:spPr>
      </p:pic>
      <p:sp>
        <p:nvSpPr>
          <p:cNvPr id="16391" name="Text Box 4"/>
          <p:cNvSpPr txBox="1">
            <a:spLocks noChangeArrowheads="1"/>
          </p:cNvSpPr>
          <p:nvPr/>
        </p:nvSpPr>
        <p:spPr bwMode="auto">
          <a:xfrm>
            <a:off x="203199" y="1336606"/>
            <a:ext cx="4297363" cy="3108543"/>
          </a:xfrm>
          <a:prstGeom prst="rect">
            <a:avLst/>
          </a:prstGeom>
          <a:noFill/>
          <a:ln w="9525" algn="ctr">
            <a:noFill/>
            <a:miter lim="800000"/>
            <a:headEnd/>
            <a:tailEnd/>
          </a:ln>
        </p:spPr>
        <p:txBody>
          <a:bodyPr>
            <a:spAutoFit/>
          </a:bodyPr>
          <a:lstStyle/>
          <a:p>
            <a:pPr algn="just" fontAlgn="b">
              <a:buFontTx/>
              <a:buChar char="•"/>
            </a:pPr>
            <a:r>
              <a:rPr lang="en-US" sz="1400" dirty="0" smtClean="0"/>
              <a:t>39% </a:t>
            </a:r>
            <a:r>
              <a:rPr lang="en-US" sz="1400" dirty="0"/>
              <a:t>of individuals currently have a medication that was prescribed by a doctor.</a:t>
            </a:r>
          </a:p>
          <a:p>
            <a:pPr algn="just" fontAlgn="b"/>
            <a:r>
              <a:rPr lang="en-US" sz="1400" dirty="0" smtClean="0"/>
              <a:t> </a:t>
            </a:r>
            <a:endParaRPr lang="en-US" sz="1400" dirty="0"/>
          </a:p>
          <a:p>
            <a:pPr algn="just" fontAlgn="b">
              <a:buFontTx/>
              <a:buChar char="•"/>
            </a:pPr>
            <a:r>
              <a:rPr lang="en-US" sz="1400" dirty="0" smtClean="0"/>
              <a:t>Just over half (57%) of respondents take the medication exactly according to the doctor’s directions and another 31% take the medication according to the doctor’s direction most of the time. </a:t>
            </a:r>
          </a:p>
          <a:p>
            <a:pPr algn="just" fontAlgn="b"/>
            <a:endParaRPr lang="en-US" sz="1400" dirty="0"/>
          </a:p>
          <a:p>
            <a:pPr algn="just" fontAlgn="b">
              <a:buFontTx/>
              <a:buChar char="•"/>
            </a:pPr>
            <a:r>
              <a:rPr lang="en-US" sz="1400" dirty="0" smtClean="0"/>
              <a:t>While Bulgarians are most likely to take prescription medication exactly according to direction (91%), citizens of Peru and Czech Republic are the least likely to do so with 29% who answered that they only some of the time or rarely take the medication according to direction. </a:t>
            </a:r>
            <a:endParaRPr lang="en-US" sz="1400" dirty="0"/>
          </a:p>
          <a:p>
            <a:pPr algn="just" fontAlgn="b"/>
            <a:r>
              <a:rPr lang="en-US" sz="1400" dirty="0"/>
              <a:t> </a:t>
            </a:r>
          </a:p>
        </p:txBody>
      </p:sp>
      <p:pic>
        <p:nvPicPr>
          <p:cNvPr id="16392" name="Picture 1029" descr="win_logo_col TRANSPARENT"/>
          <p:cNvPicPr>
            <a:picLocks noChangeAspect="1" noChangeArrowheads="1"/>
          </p:cNvPicPr>
          <p:nvPr/>
        </p:nvPicPr>
        <p:blipFill>
          <a:blip r:embed="rId4"/>
          <a:srcRect/>
          <a:stretch>
            <a:fillRect/>
          </a:stretch>
        </p:blipFill>
        <p:spPr bwMode="auto">
          <a:xfrm>
            <a:off x="7912100" y="6389688"/>
            <a:ext cx="1165225" cy="415925"/>
          </a:xfrm>
          <a:prstGeom prst="rect">
            <a:avLst/>
          </a:prstGeom>
          <a:noFill/>
          <a:ln w="9525">
            <a:noFill/>
            <a:miter lim="800000"/>
            <a:headEnd/>
            <a:tailEnd/>
          </a:ln>
        </p:spPr>
      </p:pic>
      <p:sp>
        <p:nvSpPr>
          <p:cNvPr id="16393" name="Text Box 1594"/>
          <p:cNvSpPr txBox="1">
            <a:spLocks noChangeArrowheads="1"/>
          </p:cNvSpPr>
          <p:nvPr/>
        </p:nvSpPr>
        <p:spPr bwMode="auto">
          <a:xfrm>
            <a:off x="1504375" y="4797152"/>
            <a:ext cx="3348037" cy="1092607"/>
          </a:xfrm>
          <a:prstGeom prst="rect">
            <a:avLst/>
          </a:prstGeom>
          <a:solidFill>
            <a:srgbClr val="969696"/>
          </a:solidFill>
          <a:ln w="9525" algn="ctr">
            <a:noFill/>
            <a:miter lim="800000"/>
            <a:headEnd/>
            <a:tailEnd/>
          </a:ln>
        </p:spPr>
        <p:txBody>
          <a:bodyPr>
            <a:spAutoFit/>
          </a:bodyPr>
          <a:lstStyle/>
          <a:p>
            <a:pPr>
              <a:spcBef>
                <a:spcPct val="50000"/>
              </a:spcBef>
            </a:pPr>
            <a:r>
              <a:rPr lang="en-US">
                <a:solidFill>
                  <a:schemeClr val="bg1"/>
                </a:solidFill>
              </a:rPr>
              <a:t>Key Finding:</a:t>
            </a:r>
          </a:p>
          <a:p>
            <a:pPr>
              <a:spcBef>
                <a:spcPct val="50000"/>
              </a:spcBef>
            </a:pPr>
            <a:r>
              <a:rPr lang="en-US" sz="1400" smtClean="0">
                <a:solidFill>
                  <a:schemeClr val="bg1"/>
                </a:solidFill>
              </a:rPr>
              <a:t>Just over half (57%) of citizens on prescribed medication take it exactly according to the doctor’s directions. </a:t>
            </a:r>
            <a:endParaRPr lang="en-US" sz="1400">
              <a:solidFill>
                <a:schemeClr val="bg1"/>
              </a:solidFill>
            </a:endParaRPr>
          </a:p>
        </p:txBody>
      </p:sp>
      <p:sp>
        <p:nvSpPr>
          <p:cNvPr id="16394" name="Rectangle 1597"/>
          <p:cNvSpPr>
            <a:spLocks noChangeArrowheads="1"/>
          </p:cNvSpPr>
          <p:nvPr/>
        </p:nvSpPr>
        <p:spPr bwMode="auto">
          <a:xfrm>
            <a:off x="85725" y="6453188"/>
            <a:ext cx="585788" cy="333375"/>
          </a:xfrm>
          <a:prstGeom prst="rect">
            <a:avLst/>
          </a:prstGeom>
          <a:noFill/>
          <a:ln w="9525">
            <a:noFill/>
            <a:miter lim="800000"/>
            <a:headEnd/>
            <a:tailEnd/>
          </a:ln>
        </p:spPr>
        <p:txBody>
          <a:bodyPr/>
          <a:lstStyle/>
          <a:p>
            <a:fld id="{55E0DA82-C33D-4DD7-85E1-BA179F8BA26D}" type="slidenum">
              <a:rPr lang="fr-CA" b="1"/>
              <a:pPr/>
              <a:t>10</a:t>
            </a:fld>
            <a:endParaRPr lang="fr-CA" b="1"/>
          </a:p>
        </p:txBody>
      </p:sp>
      <p:sp>
        <p:nvSpPr>
          <p:cNvPr id="16395" name="Line 1595"/>
          <p:cNvSpPr>
            <a:spLocks noChangeShapeType="1"/>
          </p:cNvSpPr>
          <p:nvPr/>
        </p:nvSpPr>
        <p:spPr bwMode="auto">
          <a:xfrm>
            <a:off x="6634163" y="4720809"/>
            <a:ext cx="503237" cy="0"/>
          </a:xfrm>
          <a:prstGeom prst="line">
            <a:avLst/>
          </a:prstGeom>
          <a:noFill/>
          <a:ln w="25400">
            <a:solidFill>
              <a:schemeClr val="bg1"/>
            </a:solidFill>
            <a:round/>
            <a:headEnd/>
            <a:tailEnd type="triangle" w="lg" len="lg"/>
          </a:ln>
        </p:spPr>
        <p:txBody>
          <a:bodyPr/>
          <a:lstStyle/>
          <a:p>
            <a:endParaRPr lang="fr-FR"/>
          </a:p>
        </p:txBody>
      </p:sp>
      <p:sp>
        <p:nvSpPr>
          <p:cNvPr id="16396" name="Line 1596"/>
          <p:cNvSpPr>
            <a:spLocks noChangeShapeType="1"/>
          </p:cNvSpPr>
          <p:nvPr/>
        </p:nvSpPr>
        <p:spPr bwMode="auto">
          <a:xfrm>
            <a:off x="6648450" y="4073109"/>
            <a:ext cx="503238" cy="0"/>
          </a:xfrm>
          <a:prstGeom prst="line">
            <a:avLst/>
          </a:prstGeom>
          <a:noFill/>
          <a:ln w="25400">
            <a:solidFill>
              <a:schemeClr val="bg1"/>
            </a:solidFill>
            <a:round/>
            <a:headEnd/>
            <a:tailEnd type="triangle" w="lg" len="lg"/>
          </a:ln>
        </p:spPr>
        <p:txBody>
          <a:bodyPr/>
          <a:lstStyle/>
          <a:p>
            <a:endParaRPr lang="fr-FR"/>
          </a:p>
        </p:txBody>
      </p:sp>
      <p:sp>
        <p:nvSpPr>
          <p:cNvPr id="18" name="Rectangle 3"/>
          <p:cNvSpPr>
            <a:spLocks noChangeArrowheads="1"/>
          </p:cNvSpPr>
          <p:nvPr/>
        </p:nvSpPr>
        <p:spPr bwMode="auto">
          <a:xfrm>
            <a:off x="696913" y="116632"/>
            <a:ext cx="7772400" cy="339601"/>
          </a:xfrm>
          <a:prstGeom prst="rect">
            <a:avLst/>
          </a:prstGeom>
          <a:noFill/>
          <a:ln w="9525">
            <a:noFill/>
            <a:miter lim="800000"/>
            <a:headEnd/>
            <a:tailEnd/>
          </a:ln>
        </p:spPr>
        <p:txBody>
          <a:bodyPr lIns="91436" tIns="45718" rIns="91436" bIns="45718" anchor="ctr"/>
          <a:lstStyle/>
          <a:p>
            <a:pPr algn="ctr"/>
            <a:r>
              <a:rPr lang="en-US" sz="1800" b="1" dirty="0" smtClean="0">
                <a:solidFill>
                  <a:schemeClr val="tx2"/>
                </a:solidFill>
              </a:rPr>
              <a:t>6. Medication </a:t>
            </a:r>
            <a:r>
              <a:rPr lang="en-US" sz="1800" b="1" dirty="0">
                <a:solidFill>
                  <a:schemeClr val="tx2"/>
                </a:solidFill>
              </a:rPr>
              <a:t>Usage</a:t>
            </a:r>
          </a:p>
        </p:txBody>
      </p:sp>
      <p:sp>
        <p:nvSpPr>
          <p:cNvPr id="20" name="Rectangle 4"/>
          <p:cNvSpPr>
            <a:spLocks noChangeArrowheads="1"/>
          </p:cNvSpPr>
          <p:nvPr/>
        </p:nvSpPr>
        <p:spPr bwMode="auto">
          <a:xfrm>
            <a:off x="0" y="467510"/>
            <a:ext cx="9144000" cy="507062"/>
          </a:xfrm>
          <a:prstGeom prst="rect">
            <a:avLst/>
          </a:prstGeom>
          <a:solidFill>
            <a:srgbClr val="99CC00"/>
          </a:solidFill>
          <a:ln w="9525" algn="ctr">
            <a:noFill/>
            <a:miter lim="800000"/>
            <a:headEnd/>
            <a:tailEnd/>
          </a:ln>
        </p:spPr>
        <p:txBody>
          <a:bodyPr lIns="57150" tIns="28575" rIns="57150" bIns="28575" anchor="ctr">
            <a:spAutoFit/>
          </a:bodyPr>
          <a:lstStyle/>
          <a:p>
            <a:pPr algn="ctr" fontAlgn="b"/>
            <a:r>
              <a:rPr lang="en-US" sz="1460" b="1" dirty="0">
                <a:solidFill>
                  <a:schemeClr val="bg1"/>
                </a:solidFill>
              </a:rPr>
              <a:t>Q. </a:t>
            </a:r>
            <a:r>
              <a:rPr lang="en-US" sz="1460" b="1" dirty="0" smtClean="0">
                <a:solidFill>
                  <a:schemeClr val="bg1"/>
                </a:solidFill>
              </a:rPr>
              <a:t>Do you currently have a medication that was prescribed by the doctor with whom you most recently met?</a:t>
            </a:r>
          </a:p>
          <a:p>
            <a:pPr algn="ctr" fontAlgn="b"/>
            <a:r>
              <a:rPr lang="en-US" sz="1460" b="1" dirty="0" smtClean="0">
                <a:solidFill>
                  <a:schemeClr val="bg1"/>
                </a:solidFill>
              </a:rPr>
              <a:t>Q. How often  would you say you have taken this prescription medication exactly according to the doctor’s direction?</a:t>
            </a:r>
            <a:endParaRPr lang="en-US" sz="1460" b="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828441449"/>
              </p:ext>
            </p:extLst>
          </p:nvPr>
        </p:nvGraphicFramePr>
        <p:xfrm>
          <a:off x="4852413" y="1209606"/>
          <a:ext cx="4067546" cy="5381960"/>
        </p:xfrm>
        <a:graphic>
          <a:graphicData uri="http://schemas.openxmlformats.org/drawingml/2006/table">
            <a:tbl>
              <a:tblPr/>
              <a:tblGrid>
                <a:gridCol w="697154"/>
                <a:gridCol w="608781"/>
                <a:gridCol w="736429"/>
                <a:gridCol w="540048"/>
                <a:gridCol w="549868"/>
                <a:gridCol w="935266"/>
              </a:tblGrid>
              <a:tr h="244839">
                <a:tc>
                  <a:txBody>
                    <a:bodyPr/>
                    <a:lstStyle/>
                    <a:p>
                      <a:pPr algn="l" fontAlgn="b"/>
                      <a:r>
                        <a:rPr lang="fr-CA" sz="800" b="1" i="0" u="none" strike="noStrike" dirty="0">
                          <a:solidFill>
                            <a:srgbClr val="FFFFFF"/>
                          </a:solidFill>
                          <a:effectLst/>
                          <a:latin typeface="Calibri"/>
                        </a:rPr>
                        <a:t> </a:t>
                      </a:r>
                    </a:p>
                  </a:txBody>
                  <a:tcPr marL="0" marR="0" marT="0" marB="0" anchor="b">
                    <a:lnL w="12700" cap="flat" cmpd="sng" algn="ctr">
                      <a:solidFill>
                        <a:srgbClr val="9BBB59"/>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c>
                  <a:txBody>
                    <a:bodyPr/>
                    <a:lstStyle/>
                    <a:p>
                      <a:pPr algn="ctr" fontAlgn="ctr"/>
                      <a:r>
                        <a:rPr lang="fr-CA" sz="800" b="1" i="0" u="none" strike="noStrike" dirty="0" err="1" smtClean="0">
                          <a:solidFill>
                            <a:srgbClr val="FFFFFF"/>
                          </a:solidFill>
                          <a:effectLst/>
                          <a:latin typeface="Calibri"/>
                        </a:rPr>
                        <a:t>Yes</a:t>
                      </a:r>
                      <a:endParaRPr lang="fr-CA" sz="800" b="1" i="0" u="none" strike="noStrike" dirty="0" smtClean="0">
                        <a:solidFill>
                          <a:srgbClr val="FFFFFF"/>
                        </a:solidFill>
                        <a:effectLst/>
                        <a:latin typeface="Calibri"/>
                      </a:endParaRPr>
                    </a:p>
                    <a:p>
                      <a:pPr algn="ctr" fontAlgn="ctr"/>
                      <a:r>
                        <a:rPr lang="fr-CA" sz="800" b="1" i="0" u="none" strike="noStrike" dirty="0" smtClean="0">
                          <a:solidFill>
                            <a:srgbClr val="FFFFFF"/>
                          </a:solidFill>
                          <a:effectLst/>
                          <a:latin typeface="Calibri"/>
                        </a:rPr>
                        <a:t>%</a:t>
                      </a:r>
                      <a:endParaRPr lang="fr-CA" sz="800" b="1" i="0" u="none" strike="noStrike" dirty="0">
                        <a:solidFill>
                          <a:srgbClr val="FFFFFF"/>
                        </a:solidFill>
                        <a:effectLst/>
                        <a:latin typeface="Calibri"/>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1" i="0" u="none" strike="noStrike" dirty="0">
                          <a:solidFill>
                            <a:srgbClr val="FFFFFF"/>
                          </a:solidFill>
                          <a:effectLst/>
                          <a:latin typeface="Calibri"/>
                        </a:rPr>
                        <a:t>All the </a:t>
                      </a:r>
                      <a:r>
                        <a:rPr lang="fr-CA" sz="800" b="1" i="0" u="none" strike="noStrike" dirty="0" smtClean="0">
                          <a:solidFill>
                            <a:srgbClr val="FFFFFF"/>
                          </a:solidFill>
                          <a:effectLst/>
                          <a:latin typeface="Calibri"/>
                        </a:rPr>
                        <a:t>time</a:t>
                      </a:r>
                    </a:p>
                    <a:p>
                      <a:pPr algn="ctr" fontAlgn="ctr"/>
                      <a:r>
                        <a:rPr lang="fr-CA" sz="800" b="1" i="0" u="none" strike="noStrike" dirty="0" smtClean="0">
                          <a:solidFill>
                            <a:srgbClr val="FFFFFF"/>
                          </a:solidFill>
                          <a:effectLst/>
                          <a:latin typeface="Calibri"/>
                        </a:rPr>
                        <a:t>%</a:t>
                      </a:r>
                      <a:endParaRPr lang="fr-CA" sz="800" b="1" i="0" u="none" strike="noStrike" dirty="0">
                        <a:solidFill>
                          <a:srgbClr val="FFFFFF"/>
                        </a:solidFill>
                        <a:effectLst/>
                        <a:latin typeface="Calibri"/>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c>
                  <a:txBody>
                    <a:bodyPr/>
                    <a:lstStyle/>
                    <a:p>
                      <a:pPr algn="ctr" fontAlgn="ctr"/>
                      <a:r>
                        <a:rPr lang="fr-CA" sz="800" b="1" i="0" u="none" strike="noStrike" dirty="0">
                          <a:solidFill>
                            <a:srgbClr val="FFFFFF"/>
                          </a:solidFill>
                          <a:effectLst/>
                          <a:latin typeface="Calibri"/>
                        </a:rPr>
                        <a:t>Most of the </a:t>
                      </a:r>
                      <a:r>
                        <a:rPr lang="fr-CA" sz="800" b="1" i="0" u="none" strike="noStrike" dirty="0" smtClean="0">
                          <a:solidFill>
                            <a:srgbClr val="FFFFFF"/>
                          </a:solidFill>
                          <a:effectLst/>
                          <a:latin typeface="Calibri"/>
                        </a:rPr>
                        <a:t>time</a:t>
                      </a:r>
                    </a:p>
                    <a:p>
                      <a:pPr algn="ctr" fontAlgn="ctr"/>
                      <a:r>
                        <a:rPr lang="fr-CA" sz="800" b="1" i="0" u="none" strike="noStrike" dirty="0" smtClean="0">
                          <a:solidFill>
                            <a:srgbClr val="FFFFFF"/>
                          </a:solidFill>
                          <a:effectLst/>
                          <a:latin typeface="Calibri"/>
                        </a:rPr>
                        <a:t>%</a:t>
                      </a:r>
                      <a:endParaRPr lang="fr-CA" sz="800" b="1" i="0" u="none" strike="noStrike" dirty="0">
                        <a:solidFill>
                          <a:srgbClr val="FFFFFF"/>
                        </a:solidFill>
                        <a:effectLst/>
                        <a:latin typeface="Calibri"/>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c>
                  <a:txBody>
                    <a:bodyPr/>
                    <a:lstStyle/>
                    <a:p>
                      <a:pPr algn="ctr" fontAlgn="ctr"/>
                      <a:r>
                        <a:rPr lang="en-US" sz="800" b="1" i="0" u="none" strike="noStrike" dirty="0">
                          <a:solidFill>
                            <a:srgbClr val="FFFFFF"/>
                          </a:solidFill>
                          <a:effectLst/>
                          <a:latin typeface="Calibri"/>
                        </a:rPr>
                        <a:t>Only some of the </a:t>
                      </a:r>
                      <a:r>
                        <a:rPr lang="en-US" sz="800" b="1" i="0" u="none" strike="noStrike" dirty="0" smtClean="0">
                          <a:solidFill>
                            <a:srgbClr val="FFFFFF"/>
                          </a:solidFill>
                          <a:effectLst/>
                          <a:latin typeface="Calibri"/>
                        </a:rPr>
                        <a:t>time/Rarely</a:t>
                      </a:r>
                    </a:p>
                    <a:p>
                      <a:pPr algn="ctr" fontAlgn="ctr"/>
                      <a:r>
                        <a:rPr lang="en-US" sz="800" b="1" i="0" u="none" strike="noStrike" dirty="0" smtClean="0">
                          <a:solidFill>
                            <a:srgbClr val="FFFFFF"/>
                          </a:solidFill>
                          <a:effectLst/>
                          <a:latin typeface="Calibri"/>
                        </a:rPr>
                        <a:t>%</a:t>
                      </a:r>
                      <a:endParaRPr lang="en-US" sz="800" b="1" i="0" u="none" strike="noStrike" dirty="0">
                        <a:solidFill>
                          <a:srgbClr val="FFFFFF"/>
                        </a:solidFill>
                        <a:effectLst/>
                        <a:latin typeface="Calibri"/>
                      </a:endParaRPr>
                    </a:p>
                  </a:txBody>
                  <a:tcPr marL="0" marR="0" marT="0" marB="0" anchor="ctr">
                    <a:lnL w="6350" cap="flat" cmpd="sng" algn="ctr">
                      <a:solidFill>
                        <a:srgbClr val="A6A6A6"/>
                      </a:solidFill>
                      <a:prstDash val="dot"/>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r>
              <a:tr h="125405">
                <a:tc>
                  <a:txBody>
                    <a:bodyPr/>
                    <a:lstStyle/>
                    <a:p>
                      <a:pPr algn="l" fontAlgn="b"/>
                      <a:r>
                        <a:rPr lang="fr-CA" sz="800" b="1" i="0" u="none" strike="noStrike">
                          <a:solidFill>
                            <a:srgbClr val="000000"/>
                          </a:solidFill>
                          <a:effectLst/>
                          <a:latin typeface="Calibri"/>
                        </a:rPr>
                        <a:t>China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80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43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55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Korea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68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36</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54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10</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USA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63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8</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Australia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62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Palestine</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34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38</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Canada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Wingdings"/>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5</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Austria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South Africa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58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17</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Bosnia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84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9</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France</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endParaRPr lang="fr-CA" sz="800" b="1" i="0" u="none" strike="noStrike">
                        <a:solidFill>
                          <a:srgbClr val="FFFFFF"/>
                        </a:solidFill>
                        <a:effectLst/>
                        <a:latin typeface="Wingdings"/>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Bulgaria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91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6</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Colombia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FFFFFF"/>
                          </a:solidFill>
                          <a:effectLst/>
                          <a:latin typeface="Calibri"/>
                        </a:rPr>
                        <a:t> </a:t>
                      </a:r>
                      <a:endParaRPr lang="fr-CA" sz="800" b="0" i="0" u="none" strike="noStrike">
                        <a:solidFill>
                          <a:srgbClr val="000000"/>
                        </a:solidFill>
                        <a:effectLst/>
                        <a:latin typeface="Calibri"/>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14</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Romania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7</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Denmark</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1" i="0" u="none" strike="noStrike" smtClean="0">
                          <a:solidFill>
                            <a:srgbClr val="FFFFFF"/>
                          </a:solidFill>
                          <a:effectLst/>
                          <a:latin typeface="Wingdings"/>
                        </a:rPr>
                        <a:t>à</a:t>
                      </a: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Germany</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50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1" i="0" u="none" strike="noStrike" smtClean="0">
                          <a:solidFill>
                            <a:srgbClr val="FFFFFF"/>
                          </a:solidFill>
                          <a:effectLst/>
                          <a:latin typeface="Calibri"/>
                        </a:rPr>
                        <a:t> </a:t>
                      </a:r>
                      <a:endParaRPr lang="fr-CA" sz="800" b="1" i="0" u="none" strike="noStrike">
                        <a:solidFill>
                          <a:srgbClr val="FFFFFF"/>
                        </a:solidFill>
                        <a:effectLst/>
                        <a:latin typeface="Calibri"/>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Sweden</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6</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Czech Rep.</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44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26</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29</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Japan</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Wingdings"/>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55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42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Italy</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76</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Poland</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Ireland</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endParaRPr lang="fr-CA" sz="800" b="1" i="0" u="none" strike="noStrike">
                        <a:solidFill>
                          <a:srgbClr val="FFFFFF"/>
                        </a:solidFill>
                        <a:effectLst/>
                        <a:latin typeface="Wingdings"/>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9</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Macedonia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85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4</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dirty="0" err="1" smtClean="0">
                          <a:solidFill>
                            <a:srgbClr val="000000"/>
                          </a:solidFill>
                          <a:effectLst/>
                          <a:latin typeface="Calibri"/>
                        </a:rPr>
                        <a:t>Lithuania</a:t>
                      </a:r>
                      <a:endParaRPr lang="fr-CA" sz="800" b="1" i="0" u="none" strike="noStrike" dirty="0">
                        <a:solidFill>
                          <a:srgbClr val="000000"/>
                        </a:solidFill>
                        <a:effectLst/>
                        <a:latin typeface="Calibri"/>
                      </a:endParaRP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46</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8</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Hong Kong</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1" i="0" u="none" strike="noStrike" smtClean="0">
                        <a:solidFill>
                          <a:srgbClr val="FFFFFF"/>
                        </a:solidFill>
                        <a:effectLst/>
                        <a:latin typeface="Wingdings"/>
                      </a:endParaRP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41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43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14</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Brazil</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1" i="0" u="none" strike="noStrike">
                          <a:solidFill>
                            <a:srgbClr val="FFFFFF"/>
                          </a:solidFill>
                          <a:effectLst/>
                          <a:latin typeface="Calibri"/>
                        </a:rPr>
                        <a:t> </a:t>
                      </a:r>
                      <a:r>
                        <a:rPr lang="fr-CA" sz="800" b="1" i="0" u="none" strike="noStrike" smtClean="0">
                          <a:solidFill>
                            <a:srgbClr val="FFFFFF"/>
                          </a:solidFill>
                          <a:effectLst/>
                          <a:latin typeface="Wingdings"/>
                        </a:rPr>
                        <a:t>à</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8</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Tunisia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50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Switzerland</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40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8</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Iceland</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6</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Armenia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43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38</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Pakistan</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41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47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11</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Lebanon</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16</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10</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Saudi Arabia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58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20</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Finland</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73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Greece</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25</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Chile</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65</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13</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Russia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50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42</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7</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Peru</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31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53</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18</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29</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India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000000"/>
                          </a:solidFill>
                          <a:effectLst/>
                          <a:latin typeface="Calibri"/>
                        </a:rPr>
                        <a:t>26</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44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34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0" u="none" strike="noStrike">
                          <a:solidFill>
                            <a:srgbClr val="000000"/>
                          </a:solidFill>
                          <a:effectLst/>
                          <a:latin typeface="Calibri"/>
                        </a:rPr>
                        <a:t>22</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Kenya</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c>
                  <a:txBody>
                    <a:bodyPr/>
                    <a:lstStyle/>
                    <a:p>
                      <a:pPr algn="ctr" fontAlgn="ctr"/>
                      <a:r>
                        <a:rPr lang="fr-CA" sz="800" b="1" i="0" u="none" strike="noStrike">
                          <a:solidFill>
                            <a:srgbClr val="000000"/>
                          </a:solidFill>
                          <a:effectLst/>
                          <a:latin typeface="Calibri"/>
                        </a:rPr>
                        <a:t>24</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9CC00"/>
                    </a:solidFill>
                  </a:tcPr>
                </a:tc>
                <a:tc>
                  <a:txBody>
                    <a:bodyPr/>
                    <a:lstStyle/>
                    <a:p>
                      <a:pPr algn="ctr" fontAlgn="ctr"/>
                      <a:r>
                        <a:rPr lang="fr-CA" sz="800" b="0" i="0" u="none" strike="noStrike">
                          <a:solidFill>
                            <a:srgbClr val="000000"/>
                          </a:solidFill>
                          <a:effectLst/>
                          <a:latin typeface="Calibri"/>
                        </a:rPr>
                        <a:t>60</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c>
                  <a:txBody>
                    <a:bodyPr/>
                    <a:lstStyle/>
                    <a:p>
                      <a:pPr algn="ctr" fontAlgn="ctr"/>
                      <a:r>
                        <a:rPr lang="fr-CA" sz="800" b="0" i="0" u="none" strike="noStrike">
                          <a:solidFill>
                            <a:srgbClr val="000000"/>
                          </a:solidFill>
                          <a:effectLst/>
                          <a:latin typeface="Calibri"/>
                        </a:rPr>
                        <a:t>19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c>
                  <a:txBody>
                    <a:bodyPr/>
                    <a:lstStyle/>
                    <a:p>
                      <a:pPr algn="ctr" fontAlgn="ctr"/>
                      <a:r>
                        <a:rPr lang="fr-CA" sz="800" b="0" i="0" u="none" strike="noStrike">
                          <a:solidFill>
                            <a:srgbClr val="000000"/>
                          </a:solidFill>
                          <a:effectLst/>
                          <a:latin typeface="Calibri"/>
                        </a:rPr>
                        <a:t>20</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r>
              <a:tr h="125405">
                <a:tc>
                  <a:txBody>
                    <a:bodyPr/>
                    <a:lstStyle/>
                    <a:p>
                      <a:pPr algn="l" fontAlgn="b"/>
                      <a:r>
                        <a:rPr lang="fr-CA" sz="800" b="1" i="0" u="none" strike="noStrike">
                          <a:solidFill>
                            <a:srgbClr val="000000"/>
                          </a:solidFill>
                          <a:effectLst/>
                          <a:latin typeface="Calibri"/>
                        </a:rPr>
                        <a:t>Total</a:t>
                      </a:r>
                    </a:p>
                  </a:txBody>
                  <a:tcPr marL="0" marR="0" marT="0"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ctr" fontAlgn="ctr"/>
                      <a:r>
                        <a:rPr lang="fr-CA" sz="800" b="1" i="0" u="none" strike="noStrike">
                          <a:solidFill>
                            <a:srgbClr val="000000"/>
                          </a:solidFill>
                          <a:effectLst/>
                          <a:latin typeface="Calibri"/>
                        </a:rPr>
                        <a:t>39</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ctr" fontAlgn="ctr"/>
                      <a:r>
                        <a:rPr lang="fr-CA" sz="800" b="1" i="0" u="none" strike="noStrike">
                          <a:solidFill>
                            <a:srgbClr val="FFFFFF"/>
                          </a:solidFill>
                          <a:effectLst/>
                          <a:latin typeface="Calibri"/>
                        </a:rPr>
                        <a:t> </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BBB59"/>
                      </a:solidFill>
                      <a:prstDash val="solid"/>
                      <a:round/>
                      <a:headEnd type="none" w="med" len="med"/>
                      <a:tailEnd type="none" w="med" len="med"/>
                    </a:lnT>
                    <a:lnB>
                      <a:noFill/>
                    </a:lnB>
                    <a:solidFill>
                      <a:srgbClr val="99CC00"/>
                    </a:solidFill>
                  </a:tcPr>
                </a:tc>
                <a:tc>
                  <a:txBody>
                    <a:bodyPr/>
                    <a:lstStyle/>
                    <a:p>
                      <a:pPr algn="ctr" fontAlgn="ctr"/>
                      <a:r>
                        <a:rPr lang="fr-CA" sz="800" b="0" i="0" u="none" strike="noStrike">
                          <a:solidFill>
                            <a:srgbClr val="000000"/>
                          </a:solidFill>
                          <a:effectLst/>
                          <a:latin typeface="Calibri"/>
                        </a:rPr>
                        <a:t>57</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ctr" fontAlgn="ctr"/>
                      <a:r>
                        <a:rPr lang="fr-CA" sz="800" b="0" i="0" u="none" strike="noStrike">
                          <a:solidFill>
                            <a:srgbClr val="000000"/>
                          </a:solidFill>
                          <a:effectLst/>
                          <a:latin typeface="Calibri"/>
                        </a:rPr>
                        <a:t>31</a:t>
                      </a:r>
                    </a:p>
                  </a:txBody>
                  <a:tcPr marL="0" marR="0" marT="0" marB="0" anchor="ctr">
                    <a:lnL w="6350" cap="flat" cmpd="sng" algn="ctr">
                      <a:solidFill>
                        <a:srgbClr val="A6A6A6"/>
                      </a:solidFill>
                      <a:prstDash val="dot"/>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ctr" fontAlgn="ctr"/>
                      <a:r>
                        <a:rPr lang="fr-CA" sz="800" b="0" i="0" u="none" strike="noStrike" dirty="0">
                          <a:solidFill>
                            <a:srgbClr val="000000"/>
                          </a:solidFill>
                          <a:effectLst/>
                          <a:latin typeface="Calibri"/>
                        </a:rPr>
                        <a:t>12</a:t>
                      </a:r>
                    </a:p>
                  </a:txBody>
                  <a:tcPr marL="0" marR="0" marT="0"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r>
            </a:tbl>
          </a:graphicData>
        </a:graphic>
      </p:graphicFrame>
      <p:sp>
        <p:nvSpPr>
          <p:cNvPr id="17" name="ZoneTexte 1"/>
          <p:cNvSpPr txBox="1"/>
          <p:nvPr/>
        </p:nvSpPr>
        <p:spPr>
          <a:xfrm>
            <a:off x="6084168" y="1480622"/>
            <a:ext cx="801613" cy="49725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800" b="1" i="0" u="none" strike="noStrike">
                <a:solidFill>
                  <a:schemeClr val="bg1"/>
                </a:solidFill>
                <a:effectLst/>
                <a:latin typeface="Calibri" pitchFamily="34" charset="0"/>
                <a:cs typeface="Calibri" pitchFamily="34" charset="0"/>
              </a:rPr>
              <a:t>Of </a:t>
            </a:r>
            <a:r>
              <a:rPr lang="fr-CA" sz="800" b="1" i="0" u="none" strike="noStrike" err="1">
                <a:solidFill>
                  <a:schemeClr val="bg1"/>
                </a:solidFill>
                <a:effectLst/>
                <a:latin typeface="Calibri" pitchFamily="34" charset="0"/>
                <a:cs typeface="Calibri" pitchFamily="34" charset="0"/>
              </a:rPr>
              <a:t>those</a:t>
            </a:r>
            <a:r>
              <a:rPr lang="fr-CA" sz="800" b="1" i="0" u="none" strike="noStrike">
                <a:solidFill>
                  <a:schemeClr val="bg1"/>
                </a:solidFill>
                <a:effectLst/>
                <a:latin typeface="Calibri" pitchFamily="34" charset="0"/>
                <a:cs typeface="Calibri" pitchFamily="34" charset="0"/>
              </a:rPr>
              <a:t> on </a:t>
            </a:r>
            <a:r>
              <a:rPr lang="fr-CA" sz="800" b="1" i="0" u="none" strike="noStrike" err="1">
                <a:solidFill>
                  <a:schemeClr val="bg1"/>
                </a:solidFill>
                <a:effectLst/>
                <a:latin typeface="Calibri" pitchFamily="34" charset="0"/>
                <a:cs typeface="Calibri" pitchFamily="34" charset="0"/>
              </a:rPr>
              <a:t>prescribed</a:t>
            </a:r>
            <a:r>
              <a:rPr lang="fr-CA" sz="800" b="1" i="0" u="none" strike="noStrike">
                <a:solidFill>
                  <a:schemeClr val="bg1"/>
                </a:solidFill>
                <a:effectLst/>
                <a:latin typeface="Calibri" pitchFamily="34" charset="0"/>
                <a:cs typeface="Calibri" pitchFamily="34" charset="0"/>
              </a:rPr>
              <a:t> </a:t>
            </a:r>
            <a:r>
              <a:rPr lang="fr-CA" sz="800" b="1" i="0" u="none" strike="noStrike" err="1">
                <a:solidFill>
                  <a:schemeClr val="bg1"/>
                </a:solidFill>
                <a:effectLst/>
                <a:latin typeface="Calibri" pitchFamily="34" charset="0"/>
                <a:cs typeface="Calibri" pitchFamily="34" charset="0"/>
              </a:rPr>
              <a:t>medicaton</a:t>
            </a:r>
            <a:r>
              <a:rPr lang="fr-CA" sz="800" b="1" i="0" u="none" strike="noStrike">
                <a:solidFill>
                  <a:schemeClr val="bg1"/>
                </a:solidFill>
                <a:effectLst/>
                <a:latin typeface="Calibri" pitchFamily="34" charset="0"/>
                <a:cs typeface="Calibri" pitchFamily="34" charset="0"/>
              </a:rPr>
              <a:t>, </a:t>
            </a:r>
            <a:r>
              <a:rPr lang="fr-CA" sz="800" b="1" i="0" u="none" strike="noStrike" err="1">
                <a:solidFill>
                  <a:schemeClr val="bg1"/>
                </a:solidFill>
                <a:effectLst/>
                <a:latin typeface="Calibri" pitchFamily="34" charset="0"/>
                <a:cs typeface="Calibri" pitchFamily="34" charset="0"/>
              </a:rPr>
              <a:t>taken</a:t>
            </a:r>
            <a:r>
              <a:rPr lang="fr-CA" sz="800" b="1" i="0" u="none" strike="noStrike">
                <a:solidFill>
                  <a:schemeClr val="bg1"/>
                </a:solidFill>
                <a:effectLst/>
                <a:latin typeface="Calibri" pitchFamily="34" charset="0"/>
                <a:cs typeface="Calibri" pitchFamily="34" charset="0"/>
              </a:rPr>
              <a:t> </a:t>
            </a:r>
            <a:r>
              <a:rPr lang="fr-CA" sz="800" b="1" i="0" u="none" strike="noStrike" err="1">
                <a:solidFill>
                  <a:schemeClr val="bg1"/>
                </a:solidFill>
                <a:effectLst/>
                <a:latin typeface="Calibri" pitchFamily="34" charset="0"/>
                <a:cs typeface="Calibri" pitchFamily="34" charset="0"/>
              </a:rPr>
              <a:t>medication</a:t>
            </a:r>
            <a:r>
              <a:rPr lang="fr-CA" sz="800" b="1" i="0" u="none" strike="noStrike">
                <a:solidFill>
                  <a:schemeClr val="bg1"/>
                </a:solidFill>
                <a:effectLst/>
                <a:latin typeface="Calibri" pitchFamily="34" charset="0"/>
                <a:cs typeface="Calibri" pitchFamily="34" charset="0"/>
              </a:rPr>
              <a:t> </a:t>
            </a:r>
            <a:r>
              <a:rPr lang="fr-CA" sz="800" b="1" i="0" u="none" strike="noStrike" err="1">
                <a:solidFill>
                  <a:schemeClr val="bg1"/>
                </a:solidFill>
                <a:effectLst/>
                <a:latin typeface="Calibri" pitchFamily="34" charset="0"/>
                <a:cs typeface="Calibri" pitchFamily="34" charset="0"/>
              </a:rPr>
              <a:t>according</a:t>
            </a:r>
            <a:r>
              <a:rPr lang="fr-CA" sz="800" b="1" i="0" u="none" strike="noStrike">
                <a:solidFill>
                  <a:schemeClr val="bg1"/>
                </a:solidFill>
                <a:effectLst/>
                <a:latin typeface="Calibri" pitchFamily="34" charset="0"/>
                <a:cs typeface="Calibri" pitchFamily="34" charset="0"/>
              </a:rPr>
              <a:t> to </a:t>
            </a:r>
            <a:r>
              <a:rPr lang="fr-CA" sz="800" b="1" i="0" u="none" strike="noStrike" err="1">
                <a:solidFill>
                  <a:schemeClr val="bg1"/>
                </a:solidFill>
                <a:effectLst/>
                <a:latin typeface="Calibri" pitchFamily="34" charset="0"/>
                <a:cs typeface="Calibri" pitchFamily="34" charset="0"/>
              </a:rPr>
              <a:t>doctor's</a:t>
            </a:r>
            <a:r>
              <a:rPr lang="fr-CA" sz="800" b="1" i="0" u="none" strike="noStrike">
                <a:solidFill>
                  <a:schemeClr val="bg1"/>
                </a:solidFill>
                <a:effectLst/>
                <a:latin typeface="Calibri" pitchFamily="34" charset="0"/>
                <a:cs typeface="Calibri" pitchFamily="34" charset="0"/>
              </a:rPr>
              <a:t> direction</a:t>
            </a:r>
            <a:r>
              <a:rPr lang="fr-CA" sz="800">
                <a:solidFill>
                  <a:schemeClr val="bg1"/>
                </a:solidFill>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2"/>
          <p:cNvSpPr>
            <a:spLocks noGrp="1"/>
          </p:cNvSpPr>
          <p:nvPr>
            <p:ph type="sldNum" sz="quarter" idx="10"/>
          </p:nvPr>
        </p:nvSpPr>
        <p:spPr>
          <a:noFill/>
        </p:spPr>
        <p:txBody>
          <a:bodyPr/>
          <a:lstStyle/>
          <a:p>
            <a:fld id="{D0A72AD6-5837-4643-AD6B-E47D9BCFF837}" type="slidenum">
              <a:rPr lang="fr-CA" smtClean="0"/>
              <a:pPr/>
              <a:t>2</a:t>
            </a:fld>
            <a:endParaRPr lang="fr-CA" smtClean="0"/>
          </a:p>
        </p:txBody>
      </p:sp>
      <p:pic>
        <p:nvPicPr>
          <p:cNvPr id="93186" name="Picture 104" descr="doctor%20and%20nurse%20with%20patient"/>
          <p:cNvPicPr>
            <a:picLocks noChangeAspect="1" noChangeArrowheads="1"/>
          </p:cNvPicPr>
          <p:nvPr/>
        </p:nvPicPr>
        <p:blipFill>
          <a:blip r:embed="rId3"/>
          <a:srcRect/>
          <a:stretch>
            <a:fillRect/>
          </a:stretch>
        </p:blipFill>
        <p:spPr bwMode="auto">
          <a:xfrm>
            <a:off x="4575175" y="0"/>
            <a:ext cx="4568825" cy="6858000"/>
          </a:xfrm>
          <a:prstGeom prst="rect">
            <a:avLst/>
          </a:prstGeom>
          <a:noFill/>
          <a:ln w="9525">
            <a:noFill/>
            <a:miter lim="800000"/>
            <a:headEnd/>
            <a:tailEnd/>
          </a:ln>
        </p:spPr>
      </p:pic>
      <p:sp>
        <p:nvSpPr>
          <p:cNvPr id="93187" name="Rectangle 3"/>
          <p:cNvSpPr>
            <a:spLocks noChangeArrowheads="1"/>
          </p:cNvSpPr>
          <p:nvPr/>
        </p:nvSpPr>
        <p:spPr bwMode="auto">
          <a:xfrm>
            <a:off x="696913" y="76200"/>
            <a:ext cx="7772400" cy="555625"/>
          </a:xfrm>
          <a:prstGeom prst="rect">
            <a:avLst/>
          </a:prstGeom>
          <a:noFill/>
          <a:ln w="9525">
            <a:noFill/>
            <a:miter lim="800000"/>
            <a:headEnd/>
            <a:tailEnd/>
          </a:ln>
        </p:spPr>
        <p:txBody>
          <a:bodyPr lIns="91436" tIns="45718" rIns="91436" bIns="45718" anchor="ctr"/>
          <a:lstStyle/>
          <a:p>
            <a:pPr algn="ctr"/>
            <a:r>
              <a:rPr lang="en-US" sz="2000" b="1" dirty="0">
                <a:solidFill>
                  <a:schemeClr val="tx2"/>
                </a:solidFill>
              </a:rPr>
              <a:t>Contents</a:t>
            </a:r>
          </a:p>
        </p:txBody>
      </p:sp>
      <p:pic>
        <p:nvPicPr>
          <p:cNvPr id="93188" name="Picture 1029" descr="win_logo_col TRANSPARENT"/>
          <p:cNvPicPr>
            <a:picLocks noChangeAspect="1" noChangeArrowheads="1"/>
          </p:cNvPicPr>
          <p:nvPr/>
        </p:nvPicPr>
        <p:blipFill>
          <a:blip r:embed="rId4"/>
          <a:srcRect/>
          <a:stretch>
            <a:fillRect/>
          </a:stretch>
        </p:blipFill>
        <p:spPr bwMode="auto">
          <a:xfrm>
            <a:off x="7912100" y="6389688"/>
            <a:ext cx="1165225" cy="415925"/>
          </a:xfrm>
          <a:prstGeom prst="rect">
            <a:avLst/>
          </a:prstGeom>
          <a:noFill/>
          <a:ln w="9525">
            <a:noFill/>
            <a:miter lim="800000"/>
            <a:headEnd/>
            <a:tailEnd/>
          </a:ln>
        </p:spPr>
      </p:pic>
      <p:graphicFrame>
        <p:nvGraphicFramePr>
          <p:cNvPr id="93214" name="Group 30"/>
          <p:cNvGraphicFramePr>
            <a:graphicFrameLocks noGrp="1"/>
          </p:cNvGraphicFramePr>
          <p:nvPr>
            <p:ph/>
            <p:extLst>
              <p:ext uri="{D42A27DB-BD31-4B8C-83A1-F6EECF244321}">
                <p14:modId xmlns:p14="http://schemas.microsoft.com/office/powerpoint/2010/main" val="2082069608"/>
              </p:ext>
            </p:extLst>
          </p:nvPr>
        </p:nvGraphicFramePr>
        <p:xfrm>
          <a:off x="250825" y="1268413"/>
          <a:ext cx="4176713" cy="1831977"/>
        </p:xfrm>
        <a:graphic>
          <a:graphicData uri="http://schemas.openxmlformats.org/drawingml/2006/table">
            <a:tbl>
              <a:tblPr/>
              <a:tblGrid>
                <a:gridCol w="3473450"/>
                <a:gridCol w="703263"/>
              </a:tblGrid>
              <a:tr h="366713">
                <a:tc>
                  <a:txBody>
                    <a:bodyPr/>
                    <a:lstStyle/>
                    <a:p>
                      <a:pPr marL="0" marR="0" lvl="0" indent="0" algn="l" defTabSz="914400" rtl="0" eaLnBrk="1" fontAlgn="b" latinLnBrk="0" hangingPunct="1">
                        <a:lnSpc>
                          <a:spcPct val="80000"/>
                        </a:lnSpc>
                        <a:spcBef>
                          <a:spcPct val="20000"/>
                        </a:spcBef>
                        <a:spcAft>
                          <a:spcPct val="0"/>
                        </a:spcAft>
                        <a:buClrTx/>
                        <a:buSzTx/>
                        <a:buFontTx/>
                        <a:buNone/>
                        <a:tabLst/>
                      </a:pPr>
                      <a:r>
                        <a:rPr lang="en-GB" sz="1500" b="1" kern="1200" dirty="0" smtClean="0">
                          <a:solidFill>
                            <a:schemeClr val="tx1"/>
                          </a:solidFill>
                          <a:latin typeface="Calibri" pitchFamily="34" charset="0"/>
                          <a:ea typeface="+mn-ea"/>
                          <a:cs typeface="+mn-cs"/>
                        </a:rPr>
                        <a:t>1. Background &amp; Research</a:t>
                      </a:r>
                    </a:p>
                  </a:txBody>
                  <a:tcPr marL="90000" marR="90000" marT="46800" marB="46800"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500" b="1" kern="1200" dirty="0" smtClean="0">
                          <a:solidFill>
                            <a:schemeClr val="tx1"/>
                          </a:solidFill>
                          <a:latin typeface="Calibri" pitchFamily="34" charset="0"/>
                          <a:ea typeface="+mn-ea"/>
                          <a:cs typeface="+mn-cs"/>
                        </a:rPr>
                        <a:t>3</a:t>
                      </a:r>
                    </a:p>
                  </a:txBody>
                  <a:tcPr marL="90000" marR="90000" marT="46800" marB="46800" anchor="b" horzOverflow="overflow">
                    <a:lnL>
                      <a:noFill/>
                    </a:lnL>
                    <a:lnR>
                      <a:noFill/>
                    </a:lnR>
                    <a:lnT>
                      <a:noFill/>
                    </a:lnT>
                    <a:lnB>
                      <a:noFill/>
                    </a:lnB>
                    <a:lnTlToBr>
                      <a:noFill/>
                    </a:lnTlToBr>
                    <a:lnBlToTr>
                      <a:noFill/>
                    </a:lnBlToTr>
                    <a:solidFill>
                      <a:srgbClr val="FFFFFF"/>
                    </a:solidFill>
                  </a:tcPr>
                </a:tc>
              </a:tr>
              <a:tr h="366713">
                <a:tc>
                  <a:txBody>
                    <a:bodyPr/>
                    <a:lstStyle/>
                    <a:p>
                      <a:pPr marL="0" marR="0" lvl="0" indent="0" algn="l" defTabSz="914400" rtl="0" eaLnBrk="1" fontAlgn="b" latinLnBrk="0" hangingPunct="1">
                        <a:lnSpc>
                          <a:spcPct val="80000"/>
                        </a:lnSpc>
                        <a:spcBef>
                          <a:spcPct val="20000"/>
                        </a:spcBef>
                        <a:spcAft>
                          <a:spcPct val="0"/>
                        </a:spcAft>
                        <a:buClrTx/>
                        <a:buSzTx/>
                        <a:buFontTx/>
                        <a:buNone/>
                        <a:tabLst/>
                      </a:pPr>
                      <a:r>
                        <a:rPr lang="en-GB" sz="1500" b="1" kern="1200" dirty="0" smtClean="0">
                          <a:solidFill>
                            <a:schemeClr val="tx1"/>
                          </a:solidFill>
                          <a:latin typeface="Calibri" pitchFamily="34" charset="0"/>
                          <a:ea typeface="+mn-ea"/>
                          <a:cs typeface="+mn-cs"/>
                        </a:rPr>
                        <a:t>2. Context and Methodology</a:t>
                      </a:r>
                    </a:p>
                  </a:txBody>
                  <a:tcPr marL="90000" marR="90000" marT="46800" marB="46800" anchor="b"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500" b="1" kern="1200" smtClean="0">
                          <a:solidFill>
                            <a:schemeClr val="tx1"/>
                          </a:solidFill>
                          <a:latin typeface="Calibri" pitchFamily="34" charset="0"/>
                          <a:ea typeface="+mn-ea"/>
                          <a:cs typeface="+mn-cs"/>
                        </a:rPr>
                        <a:t>4</a:t>
                      </a:r>
                    </a:p>
                  </a:txBody>
                  <a:tcPr marL="90000" marR="90000" marT="46800" marB="46800" anchor="b" horzOverflow="overflow">
                    <a:lnL>
                      <a:noFill/>
                    </a:lnL>
                    <a:lnR>
                      <a:noFill/>
                    </a:lnR>
                    <a:lnT>
                      <a:noFill/>
                    </a:lnT>
                    <a:lnB>
                      <a:noFill/>
                    </a:lnB>
                    <a:lnTlToBr>
                      <a:noFill/>
                    </a:lnTlToBr>
                    <a:lnBlToTr>
                      <a:noFill/>
                    </a:lnBlToTr>
                    <a:solidFill>
                      <a:srgbClr val="DDDDDD"/>
                    </a:solidFill>
                  </a:tcPr>
                </a:tc>
              </a:tr>
              <a:tr h="366713">
                <a:tc>
                  <a:txBody>
                    <a:bodyPr/>
                    <a:lstStyle/>
                    <a:p>
                      <a:pPr marL="0" marR="0" lvl="0" indent="0" algn="l" defTabSz="914400" rtl="0" eaLnBrk="1" fontAlgn="b" latinLnBrk="0" hangingPunct="1">
                        <a:lnSpc>
                          <a:spcPct val="80000"/>
                        </a:lnSpc>
                        <a:spcBef>
                          <a:spcPct val="20000"/>
                        </a:spcBef>
                        <a:spcAft>
                          <a:spcPct val="0"/>
                        </a:spcAft>
                        <a:buClrTx/>
                        <a:buSzTx/>
                        <a:buFontTx/>
                        <a:buNone/>
                        <a:tabLst/>
                      </a:pPr>
                      <a:r>
                        <a:rPr lang="en-GB" sz="1500" b="1" kern="1200" dirty="0" smtClean="0">
                          <a:solidFill>
                            <a:schemeClr val="tx1"/>
                          </a:solidFill>
                          <a:latin typeface="Calibri" pitchFamily="34" charset="0"/>
                          <a:ea typeface="+mn-ea"/>
                          <a:cs typeface="+mn-cs"/>
                        </a:rPr>
                        <a:t>3. Key Findings</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500" b="1" kern="1200" smtClean="0">
                          <a:solidFill>
                            <a:schemeClr val="tx1"/>
                          </a:solidFill>
                          <a:latin typeface="Calibri" pitchFamily="34" charset="0"/>
                          <a:ea typeface="+mn-ea"/>
                          <a:cs typeface="+mn-cs"/>
                        </a:rPr>
                        <a:t>6</a:t>
                      </a:r>
                    </a:p>
                  </a:txBody>
                  <a:tcPr marL="90000" marR="90000" marT="46800" marB="46800" anchor="b" horzOverflow="overflow">
                    <a:lnL>
                      <a:noFill/>
                    </a:lnL>
                    <a:lnR>
                      <a:noFill/>
                    </a:lnR>
                    <a:lnT>
                      <a:noFill/>
                    </a:lnT>
                    <a:lnB>
                      <a:noFill/>
                    </a:lnB>
                    <a:lnTlToBr>
                      <a:noFill/>
                    </a:lnTlToBr>
                    <a:lnBlToTr>
                      <a:noFill/>
                    </a:lnBlToTr>
                    <a:noFill/>
                  </a:tcPr>
                </a:tc>
              </a:tr>
              <a:tr h="366713">
                <a:tc>
                  <a:txBody>
                    <a:bodyPr/>
                    <a:lstStyle/>
                    <a:p>
                      <a:pPr marL="0" marR="0" lvl="0" indent="0" algn="l" defTabSz="914400" rtl="0" eaLnBrk="1" fontAlgn="b" latinLnBrk="0" hangingPunct="1">
                        <a:lnSpc>
                          <a:spcPct val="80000"/>
                        </a:lnSpc>
                        <a:spcBef>
                          <a:spcPct val="20000"/>
                        </a:spcBef>
                        <a:spcAft>
                          <a:spcPct val="0"/>
                        </a:spcAft>
                        <a:buClrTx/>
                        <a:buSzTx/>
                        <a:buFontTx/>
                        <a:buNone/>
                        <a:tabLst/>
                      </a:pPr>
                      <a:r>
                        <a:rPr lang="en-GB" sz="1500" b="1" kern="1200" dirty="0" smtClean="0">
                          <a:solidFill>
                            <a:schemeClr val="tx1"/>
                          </a:solidFill>
                          <a:latin typeface="Calibri" pitchFamily="34" charset="0"/>
                          <a:ea typeface="+mn-ea"/>
                          <a:cs typeface="+mn-cs"/>
                        </a:rPr>
                        <a:t>4. Communication Assessment Tool</a:t>
                      </a:r>
                    </a:p>
                  </a:txBody>
                  <a:tcPr marL="90000" marR="90000" marT="46800" marB="46800" anchor="b"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500" b="1" kern="1200" smtClean="0">
                          <a:solidFill>
                            <a:schemeClr val="tx1"/>
                          </a:solidFill>
                          <a:latin typeface="Calibri" pitchFamily="34" charset="0"/>
                          <a:ea typeface="+mn-ea"/>
                          <a:cs typeface="+mn-cs"/>
                        </a:rPr>
                        <a:t>7</a:t>
                      </a:r>
                    </a:p>
                  </a:txBody>
                  <a:tcPr marL="90000" marR="90000" marT="46800" marB="46800" anchor="b" horzOverflow="overflow">
                    <a:lnL>
                      <a:noFill/>
                    </a:lnL>
                    <a:lnR>
                      <a:noFill/>
                    </a:lnR>
                    <a:lnT>
                      <a:noFill/>
                    </a:lnT>
                    <a:lnB>
                      <a:noFill/>
                    </a:lnB>
                    <a:lnTlToBr>
                      <a:noFill/>
                    </a:lnTlToBr>
                    <a:lnBlToTr>
                      <a:noFill/>
                    </a:lnBlToTr>
                    <a:solidFill>
                      <a:srgbClr val="DDDDDD"/>
                    </a:solidFill>
                  </a:tcPr>
                </a:tc>
              </a:tr>
              <a:tr h="365125">
                <a:tc>
                  <a:txBody>
                    <a:bodyPr/>
                    <a:lstStyle/>
                    <a:p>
                      <a:pPr marL="0" marR="0" lvl="0" indent="0" algn="l" defTabSz="914400" rtl="0" eaLnBrk="1" fontAlgn="b" latinLnBrk="0" hangingPunct="1">
                        <a:lnSpc>
                          <a:spcPct val="80000"/>
                        </a:lnSpc>
                        <a:spcBef>
                          <a:spcPct val="20000"/>
                        </a:spcBef>
                        <a:spcAft>
                          <a:spcPct val="0"/>
                        </a:spcAft>
                        <a:buClrTx/>
                        <a:buSzTx/>
                        <a:buFontTx/>
                        <a:buNone/>
                        <a:tabLst/>
                      </a:pPr>
                      <a:r>
                        <a:rPr lang="en-GB" sz="1500" b="1" kern="1200" dirty="0" smtClean="0">
                          <a:solidFill>
                            <a:schemeClr val="tx1"/>
                          </a:solidFill>
                          <a:latin typeface="Calibri" pitchFamily="34" charset="0"/>
                          <a:ea typeface="+mn-ea"/>
                          <a:cs typeface="+mn-cs"/>
                        </a:rPr>
                        <a:t>5. Medication Usage</a:t>
                      </a:r>
                    </a:p>
                  </a:txBody>
                  <a:tcPr marL="90000" marR="90000" marT="46800" marB="468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500" b="1" kern="1200" dirty="0" smtClean="0">
                          <a:solidFill>
                            <a:schemeClr val="tx1"/>
                          </a:solidFill>
                          <a:latin typeface="Calibri" pitchFamily="34" charset="0"/>
                          <a:ea typeface="+mn-ea"/>
                          <a:cs typeface="+mn-cs"/>
                        </a:rPr>
                        <a:t>10</a:t>
                      </a:r>
                    </a:p>
                  </a:txBody>
                  <a:tcPr marL="90000" marR="90000" marT="46800" marB="46800"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0"/>
          </p:nvPr>
        </p:nvSpPr>
        <p:spPr>
          <a:noFill/>
        </p:spPr>
        <p:txBody>
          <a:bodyPr/>
          <a:lstStyle/>
          <a:p>
            <a:fld id="{0463A99A-DCE0-4FF3-AF47-4C48821C8139}" type="slidenum">
              <a:rPr lang="fr-CA" smtClean="0"/>
              <a:pPr/>
              <a:t>3</a:t>
            </a:fld>
            <a:endParaRPr lang="fr-CA" smtClean="0"/>
          </a:p>
        </p:txBody>
      </p:sp>
      <p:sp>
        <p:nvSpPr>
          <p:cNvPr id="19458" name="Text Box 2"/>
          <p:cNvSpPr txBox="1">
            <a:spLocks noChangeArrowheads="1"/>
          </p:cNvSpPr>
          <p:nvPr/>
        </p:nvSpPr>
        <p:spPr bwMode="auto">
          <a:xfrm>
            <a:off x="179388" y="1232583"/>
            <a:ext cx="6336828" cy="1319592"/>
          </a:xfrm>
          <a:prstGeom prst="rect">
            <a:avLst/>
          </a:prstGeom>
          <a:solidFill>
            <a:srgbClr val="99CCFF">
              <a:alpha val="50195"/>
            </a:srgbClr>
          </a:solidFill>
          <a:ln w="9525" algn="ctr">
            <a:noFill/>
            <a:miter lim="800000"/>
            <a:headEnd/>
            <a:tailEnd/>
          </a:ln>
        </p:spPr>
        <p:txBody>
          <a:bodyPr wrap="square" lIns="57150" tIns="28575" rIns="57150" bIns="28575">
            <a:spAutoFit/>
          </a:bodyPr>
          <a:lstStyle/>
          <a:p>
            <a:pPr fontAlgn="b"/>
            <a:r>
              <a:rPr lang="en-US" sz="2300" b="1" dirty="0">
                <a:solidFill>
                  <a:srgbClr val="FF5050"/>
                </a:solidFill>
              </a:rPr>
              <a:t>Background</a:t>
            </a:r>
          </a:p>
          <a:p>
            <a:pPr fontAlgn="b"/>
            <a:endParaRPr lang="en-US" sz="1400" b="1" dirty="0">
              <a:solidFill>
                <a:schemeClr val="bg1"/>
              </a:solidFill>
            </a:endParaRPr>
          </a:p>
          <a:p>
            <a:pPr algn="just" fontAlgn="b"/>
            <a:r>
              <a:rPr lang="en-US" sz="1500" b="1" dirty="0"/>
              <a:t>WIN™, the Worldwide Independent Network of Market Research, the largest independent organization of Market Research firms with members in </a:t>
            </a:r>
            <a:r>
              <a:rPr lang="en-US" sz="1500" b="1" dirty="0" smtClean="0"/>
              <a:t>64 </a:t>
            </a:r>
            <a:r>
              <a:rPr lang="en-US" sz="1500" b="1" dirty="0"/>
              <a:t>countries, prepared this landmark review of </a:t>
            </a:r>
            <a:r>
              <a:rPr lang="en-US" sz="1500" b="1" dirty="0" smtClean="0"/>
              <a:t>physician-patient communication</a:t>
            </a:r>
            <a:r>
              <a:rPr lang="en-US" sz="1500" b="1" dirty="0"/>
              <a:t>. </a:t>
            </a:r>
          </a:p>
        </p:txBody>
      </p:sp>
      <p:sp>
        <p:nvSpPr>
          <p:cNvPr id="19459" name="Text Box 4"/>
          <p:cNvSpPr txBox="1">
            <a:spLocks noChangeArrowheads="1"/>
          </p:cNvSpPr>
          <p:nvPr/>
        </p:nvSpPr>
        <p:spPr bwMode="auto">
          <a:xfrm>
            <a:off x="179388" y="2952317"/>
            <a:ext cx="6336828" cy="2935419"/>
          </a:xfrm>
          <a:prstGeom prst="rect">
            <a:avLst/>
          </a:prstGeom>
          <a:solidFill>
            <a:srgbClr val="C0C0C0">
              <a:alpha val="50195"/>
            </a:srgbClr>
          </a:solidFill>
          <a:ln w="9525" algn="ctr">
            <a:noFill/>
            <a:miter lim="800000"/>
            <a:headEnd/>
            <a:tailEnd/>
          </a:ln>
        </p:spPr>
        <p:txBody>
          <a:bodyPr wrap="square" lIns="57150" tIns="28575" rIns="57150" bIns="28575">
            <a:spAutoFit/>
          </a:bodyPr>
          <a:lstStyle/>
          <a:p>
            <a:pPr fontAlgn="b"/>
            <a:r>
              <a:rPr lang="en-US" sz="2300" b="1" dirty="0">
                <a:solidFill>
                  <a:srgbClr val="FF5050"/>
                </a:solidFill>
              </a:rPr>
              <a:t>Research</a:t>
            </a:r>
          </a:p>
          <a:p>
            <a:pPr fontAlgn="b"/>
            <a:endParaRPr lang="en-US" sz="1400" b="1" dirty="0">
              <a:solidFill>
                <a:schemeClr val="bg1"/>
              </a:solidFill>
            </a:endParaRPr>
          </a:p>
          <a:p>
            <a:pPr algn="just" fontAlgn="b"/>
            <a:r>
              <a:rPr lang="en-US" sz="1500" b="1" dirty="0" smtClean="0"/>
              <a:t>Physician-Patient </a:t>
            </a:r>
            <a:r>
              <a:rPr lang="en-US" sz="1500" b="1" dirty="0"/>
              <a:t>communication critically influences the effectiveness of medical education initiatives, treatment decisions and patient compliance to recommended treatments.</a:t>
            </a:r>
          </a:p>
          <a:p>
            <a:pPr algn="just" fontAlgn="b"/>
            <a:endParaRPr lang="en-US" sz="1500" b="1" dirty="0"/>
          </a:p>
          <a:p>
            <a:pPr algn="just" fontAlgn="b"/>
            <a:r>
              <a:rPr lang="en-US" sz="1500" b="1" dirty="0"/>
              <a:t>WIN</a:t>
            </a:r>
            <a:r>
              <a:rPr lang="en-US" sz="1500" b="1" dirty="0" smtClean="0"/>
              <a:t>™ conducted </a:t>
            </a:r>
            <a:r>
              <a:rPr lang="en-US" sz="1500" b="1" dirty="0"/>
              <a:t>this ground-breaking study on </a:t>
            </a:r>
            <a:r>
              <a:rPr lang="en-US" sz="1500" b="1" dirty="0" smtClean="0"/>
              <a:t>physician-Patient communication </a:t>
            </a:r>
            <a:r>
              <a:rPr lang="en-US" sz="1500" b="1" dirty="0"/>
              <a:t>throughout the world to provide the healthcare stakeholders with a better understanding on how patients perceive communication skills of their doctor, how patients engage their physician, how treatment choices are influenced, the frequency and preferred modes of interaction and sources of influential information.</a:t>
            </a:r>
          </a:p>
        </p:txBody>
      </p:sp>
      <p:pic>
        <p:nvPicPr>
          <p:cNvPr id="19460" name="Picture 1029" descr="win_logo_col TRANSPARENT"/>
          <p:cNvPicPr>
            <a:picLocks noChangeAspect="1" noChangeArrowheads="1"/>
          </p:cNvPicPr>
          <p:nvPr/>
        </p:nvPicPr>
        <p:blipFill>
          <a:blip r:embed="rId3"/>
          <a:srcRect/>
          <a:stretch>
            <a:fillRect/>
          </a:stretch>
        </p:blipFill>
        <p:spPr bwMode="auto">
          <a:xfrm>
            <a:off x="6668396" y="5112632"/>
            <a:ext cx="2347017" cy="836648"/>
          </a:xfrm>
          <a:prstGeom prst="rect">
            <a:avLst/>
          </a:prstGeom>
          <a:noFill/>
          <a:ln w="9525">
            <a:noFill/>
            <a:miter lim="800000"/>
            <a:headEnd/>
            <a:tailEnd/>
          </a:ln>
        </p:spPr>
      </p:pic>
      <p:sp>
        <p:nvSpPr>
          <p:cNvPr id="19461" name="Text Box 7"/>
          <p:cNvSpPr txBox="1">
            <a:spLocks noChangeArrowheads="1"/>
          </p:cNvSpPr>
          <p:nvPr/>
        </p:nvSpPr>
        <p:spPr bwMode="auto">
          <a:xfrm>
            <a:off x="333375" y="5951538"/>
            <a:ext cx="1698625" cy="320675"/>
          </a:xfrm>
          <a:prstGeom prst="rect">
            <a:avLst/>
          </a:prstGeom>
          <a:noFill/>
          <a:ln w="9525" algn="ctr">
            <a:noFill/>
            <a:miter lim="800000"/>
            <a:headEnd/>
            <a:tailEnd/>
          </a:ln>
        </p:spPr>
        <p:txBody>
          <a:bodyPr>
            <a:spAutoFit/>
          </a:bodyPr>
          <a:lstStyle/>
          <a:p>
            <a:pPr algn="r" fontAlgn="b">
              <a:spcBef>
                <a:spcPct val="50000"/>
              </a:spcBef>
            </a:pPr>
            <a:endParaRPr lang="en-US" sz="1500" b="1">
              <a:solidFill>
                <a:schemeClr val="bg1"/>
              </a:solidFill>
            </a:endParaRPr>
          </a:p>
        </p:txBody>
      </p:sp>
      <p:sp>
        <p:nvSpPr>
          <p:cNvPr id="19462" name="Rectangle 9"/>
          <p:cNvSpPr>
            <a:spLocks noChangeArrowheads="1"/>
          </p:cNvSpPr>
          <p:nvPr/>
        </p:nvSpPr>
        <p:spPr bwMode="auto">
          <a:xfrm>
            <a:off x="696913" y="76200"/>
            <a:ext cx="7772400" cy="555625"/>
          </a:xfrm>
          <a:prstGeom prst="rect">
            <a:avLst/>
          </a:prstGeom>
          <a:noFill/>
          <a:ln w="9525">
            <a:noFill/>
            <a:miter lim="800000"/>
            <a:headEnd/>
            <a:tailEnd/>
          </a:ln>
        </p:spPr>
        <p:txBody>
          <a:bodyPr lIns="91436" tIns="45718" rIns="91436" bIns="45718" anchor="ctr"/>
          <a:lstStyle/>
          <a:p>
            <a:pPr algn="ctr"/>
            <a:r>
              <a:rPr lang="en-US" sz="2000" b="1" dirty="0" smtClean="0">
                <a:solidFill>
                  <a:schemeClr val="tx2"/>
                </a:solidFill>
              </a:rPr>
              <a:t>1. Background </a:t>
            </a:r>
            <a:r>
              <a:rPr lang="en-US" sz="2000" b="1" dirty="0">
                <a:solidFill>
                  <a:schemeClr val="tx2"/>
                </a:solidFill>
              </a:rPr>
              <a:t>&amp; Research</a:t>
            </a:r>
          </a:p>
        </p:txBody>
      </p:sp>
      <p:pic>
        <p:nvPicPr>
          <p:cNvPr id="19463" name="Picture 17" descr="MPj04096710000[1]2"/>
          <p:cNvPicPr>
            <a:picLocks noChangeAspect="1" noChangeArrowheads="1"/>
          </p:cNvPicPr>
          <p:nvPr/>
        </p:nvPicPr>
        <p:blipFill>
          <a:blip r:embed="rId4"/>
          <a:srcRect/>
          <a:stretch>
            <a:fillRect/>
          </a:stretch>
        </p:blipFill>
        <p:spPr bwMode="auto">
          <a:xfrm>
            <a:off x="6668396" y="1223528"/>
            <a:ext cx="2347017" cy="374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0"/>
          </p:nvPr>
        </p:nvSpPr>
        <p:spPr>
          <a:noFill/>
        </p:spPr>
        <p:txBody>
          <a:bodyPr/>
          <a:lstStyle/>
          <a:p>
            <a:fld id="{B91E2E5E-1D29-45D3-BC6A-09F0C0804F87}" type="slidenum">
              <a:rPr lang="fr-CA" smtClean="0"/>
              <a:pPr/>
              <a:t>4</a:t>
            </a:fld>
            <a:endParaRPr lang="fr-CA" smtClean="0"/>
          </a:p>
        </p:txBody>
      </p:sp>
      <p:sp>
        <p:nvSpPr>
          <p:cNvPr id="1029" name="Rectangle 975"/>
          <p:cNvSpPr>
            <a:spLocks noChangeArrowheads="1"/>
          </p:cNvSpPr>
          <p:nvPr/>
        </p:nvSpPr>
        <p:spPr bwMode="auto">
          <a:xfrm>
            <a:off x="0" y="76200"/>
            <a:ext cx="9143999" cy="555625"/>
          </a:xfrm>
          <a:prstGeom prst="rect">
            <a:avLst/>
          </a:prstGeom>
          <a:noFill/>
          <a:ln w="9525">
            <a:noFill/>
            <a:miter lim="800000"/>
            <a:headEnd/>
            <a:tailEnd/>
          </a:ln>
        </p:spPr>
        <p:txBody>
          <a:bodyPr lIns="91436" tIns="45718" rIns="91436" bIns="45718" anchor="ctr"/>
          <a:lstStyle/>
          <a:p>
            <a:pPr algn="ctr"/>
            <a:r>
              <a:rPr lang="en-US" sz="2000" b="1" dirty="0" smtClean="0">
                <a:solidFill>
                  <a:schemeClr val="tx2"/>
                </a:solidFill>
              </a:rPr>
              <a:t>2. Context </a:t>
            </a:r>
            <a:r>
              <a:rPr lang="en-US" sz="2000" b="1" dirty="0">
                <a:solidFill>
                  <a:schemeClr val="tx2"/>
                </a:solidFill>
              </a:rPr>
              <a:t>and Methodology</a:t>
            </a:r>
          </a:p>
        </p:txBody>
      </p:sp>
      <p:pic>
        <p:nvPicPr>
          <p:cNvPr id="1030" name="Picture 1029" descr="win_logo_col TRANSPARENT"/>
          <p:cNvPicPr>
            <a:picLocks noChangeAspect="1" noChangeArrowheads="1"/>
          </p:cNvPicPr>
          <p:nvPr/>
        </p:nvPicPr>
        <p:blipFill>
          <a:blip r:embed="rId3"/>
          <a:srcRect/>
          <a:stretch>
            <a:fillRect/>
          </a:stretch>
        </p:blipFill>
        <p:spPr bwMode="auto">
          <a:xfrm>
            <a:off x="7912100" y="6389688"/>
            <a:ext cx="1165225" cy="415925"/>
          </a:xfrm>
          <a:prstGeom prst="rect">
            <a:avLst/>
          </a:prstGeom>
          <a:noFill/>
          <a:ln w="9525">
            <a:noFill/>
            <a:miter lim="800000"/>
            <a:headEnd/>
            <a:tailEnd/>
          </a:ln>
        </p:spPr>
      </p:pic>
      <p:sp>
        <p:nvSpPr>
          <p:cNvPr id="3" name="ZoneTexte 2"/>
          <p:cNvSpPr txBox="1"/>
          <p:nvPr/>
        </p:nvSpPr>
        <p:spPr>
          <a:xfrm>
            <a:off x="323528" y="867718"/>
            <a:ext cx="8568952" cy="1384995"/>
          </a:xfrm>
          <a:prstGeom prst="rect">
            <a:avLst/>
          </a:prstGeom>
          <a:solidFill>
            <a:schemeClr val="accent1"/>
          </a:solidFill>
        </p:spPr>
        <p:txBody>
          <a:bodyPr wrap="square" rtlCol="0">
            <a:spAutoFit/>
          </a:bodyPr>
          <a:lstStyle/>
          <a:p>
            <a:r>
              <a:rPr lang="en-US" sz="1400" b="1" dirty="0"/>
              <a:t>Methodology and Geographical distribution:  </a:t>
            </a:r>
          </a:p>
          <a:p>
            <a:r>
              <a:rPr lang="en-US" sz="1400" dirty="0"/>
              <a:t>In total, the study was carried out in </a:t>
            </a:r>
            <a:r>
              <a:rPr lang="en-US" sz="1400" b="1" dirty="0">
                <a:solidFill>
                  <a:srgbClr val="FF0000"/>
                </a:solidFill>
              </a:rPr>
              <a:t>39 countries</a:t>
            </a:r>
            <a:r>
              <a:rPr lang="en-US" sz="1400" dirty="0"/>
              <a:t>. In each country, the most appropriate interviewing methodology was used given local conditions. </a:t>
            </a:r>
            <a:endParaRPr lang="en-US" sz="1400" dirty="0" smtClean="0"/>
          </a:p>
          <a:p>
            <a:endParaRPr lang="en-US" sz="1400" dirty="0"/>
          </a:p>
          <a:p>
            <a:pPr marL="0" indent="0">
              <a:buNone/>
            </a:pPr>
            <a:r>
              <a:rPr lang="en-US" sz="1400" b="1" dirty="0">
                <a:cs typeface="Calibri" pitchFamily="34" charset="0"/>
              </a:rPr>
              <a:t>Fieldwork dates:</a:t>
            </a:r>
            <a:endParaRPr lang="fr-CA" sz="1400" dirty="0">
              <a:cs typeface="Calibri" pitchFamily="34" charset="0"/>
            </a:endParaRPr>
          </a:p>
          <a:p>
            <a:pPr marL="0" indent="0">
              <a:buNone/>
            </a:pPr>
            <a:r>
              <a:rPr lang="es-ES" sz="1400" dirty="0" err="1">
                <a:cs typeface="Calibri" pitchFamily="34" charset="0"/>
              </a:rPr>
              <a:t>Fieldwork</a:t>
            </a:r>
            <a:r>
              <a:rPr lang="es-ES" sz="1400" dirty="0">
                <a:cs typeface="Calibri" pitchFamily="34" charset="0"/>
              </a:rPr>
              <a:t> </a:t>
            </a:r>
            <a:r>
              <a:rPr lang="es-ES" sz="1400" dirty="0" err="1">
                <a:cs typeface="Calibri" pitchFamily="34" charset="0"/>
              </a:rPr>
              <a:t>was</a:t>
            </a:r>
            <a:r>
              <a:rPr lang="es-ES" sz="1400" dirty="0">
                <a:cs typeface="Calibri" pitchFamily="34" charset="0"/>
              </a:rPr>
              <a:t> </a:t>
            </a:r>
            <a:r>
              <a:rPr lang="es-ES" sz="1400" dirty="0" err="1">
                <a:cs typeface="Calibri" pitchFamily="34" charset="0"/>
              </a:rPr>
              <a:t>conducted</a:t>
            </a:r>
            <a:r>
              <a:rPr lang="es-ES" sz="1400" dirty="0">
                <a:cs typeface="Calibri" pitchFamily="34" charset="0"/>
              </a:rPr>
              <a:t> </a:t>
            </a:r>
            <a:r>
              <a:rPr lang="es-ES" sz="1400" dirty="0" err="1">
                <a:cs typeface="Calibri" pitchFamily="34" charset="0"/>
              </a:rPr>
              <a:t>between</a:t>
            </a:r>
            <a:r>
              <a:rPr lang="es-ES" sz="1400" dirty="0">
                <a:cs typeface="Calibri" pitchFamily="34" charset="0"/>
              </a:rPr>
              <a:t> </a:t>
            </a:r>
            <a:r>
              <a:rPr lang="es-ES" sz="1400" dirty="0" err="1">
                <a:cs typeface="Calibri" pitchFamily="34" charset="0"/>
              </a:rPr>
              <a:t>July</a:t>
            </a:r>
            <a:r>
              <a:rPr lang="es-ES" sz="1400" dirty="0">
                <a:cs typeface="Calibri" pitchFamily="34" charset="0"/>
              </a:rPr>
              <a:t> 19</a:t>
            </a:r>
            <a:r>
              <a:rPr lang="es-ES" sz="1400" baseline="30000" dirty="0">
                <a:cs typeface="Calibri" pitchFamily="34" charset="0"/>
              </a:rPr>
              <a:t>th</a:t>
            </a:r>
            <a:r>
              <a:rPr lang="es-ES" sz="1400" dirty="0">
                <a:cs typeface="Calibri" pitchFamily="34" charset="0"/>
              </a:rPr>
              <a:t> 2011 and </a:t>
            </a:r>
            <a:r>
              <a:rPr lang="es-ES" sz="1400" dirty="0" err="1">
                <a:cs typeface="Calibri" pitchFamily="34" charset="0"/>
              </a:rPr>
              <a:t>October</a:t>
            </a:r>
            <a:r>
              <a:rPr lang="es-ES" sz="1400" dirty="0">
                <a:cs typeface="Calibri" pitchFamily="34" charset="0"/>
              </a:rPr>
              <a:t> 3</a:t>
            </a:r>
            <a:r>
              <a:rPr lang="es-ES" sz="1400" baseline="30000" dirty="0">
                <a:cs typeface="Calibri" pitchFamily="34" charset="0"/>
              </a:rPr>
              <a:t>rd</a:t>
            </a:r>
            <a:r>
              <a:rPr lang="es-ES" sz="1400" dirty="0">
                <a:cs typeface="Calibri" pitchFamily="34" charset="0"/>
              </a:rPr>
              <a:t> 2011</a:t>
            </a:r>
            <a:r>
              <a:rPr lang="es-ES" sz="1400" dirty="0" smtClean="0">
                <a:cs typeface="Calibri" pitchFamily="34" charset="0"/>
              </a:rPr>
              <a:t>.</a:t>
            </a:r>
            <a:endParaRPr lang="es-ES" sz="1400" dirty="0">
              <a:cs typeface="Calibri" pitchFamily="34" charset="0"/>
            </a:endParaRPr>
          </a:p>
        </p:txBody>
      </p:sp>
      <p:sp>
        <p:nvSpPr>
          <p:cNvPr id="7" name="ZoneTexte 6"/>
          <p:cNvSpPr txBox="1"/>
          <p:nvPr/>
        </p:nvSpPr>
        <p:spPr>
          <a:xfrm>
            <a:off x="323528" y="2348880"/>
            <a:ext cx="8568952" cy="1600438"/>
          </a:xfrm>
          <a:prstGeom prst="rect">
            <a:avLst/>
          </a:prstGeom>
          <a:solidFill>
            <a:schemeClr val="bg2">
              <a:lumMod val="20000"/>
              <a:lumOff val="80000"/>
            </a:schemeClr>
          </a:solidFill>
        </p:spPr>
        <p:txBody>
          <a:bodyPr wrap="square" rtlCol="0">
            <a:spAutoFit/>
          </a:bodyPr>
          <a:lstStyle/>
          <a:p>
            <a:pPr marL="0" indent="0">
              <a:buNone/>
            </a:pPr>
            <a:r>
              <a:rPr lang="en-US" sz="1400" b="1" dirty="0">
                <a:cs typeface="Calibri" pitchFamily="34" charset="0"/>
              </a:rPr>
              <a:t>Sample:</a:t>
            </a:r>
          </a:p>
          <a:p>
            <a:pPr marL="0" indent="0">
              <a:buNone/>
            </a:pPr>
            <a:r>
              <a:rPr lang="en-US" sz="1400" dirty="0">
                <a:cs typeface="Calibri" pitchFamily="34" charset="0"/>
              </a:rPr>
              <a:t>The total size of the sample is </a:t>
            </a:r>
            <a:r>
              <a:rPr lang="en-US" sz="1400" b="1" dirty="0">
                <a:solidFill>
                  <a:srgbClr val="FF0000"/>
                </a:solidFill>
                <a:cs typeface="Calibri" pitchFamily="34" charset="0"/>
              </a:rPr>
              <a:t>31 577 </a:t>
            </a:r>
            <a:r>
              <a:rPr lang="en-US" sz="1400" dirty="0">
                <a:cs typeface="Calibri" pitchFamily="34" charset="0"/>
              </a:rPr>
              <a:t>cases representative of </a:t>
            </a:r>
            <a:r>
              <a:rPr lang="en-US" sz="1400" b="1" dirty="0">
                <a:solidFill>
                  <a:srgbClr val="FF0000"/>
                </a:solidFill>
                <a:cs typeface="Calibri" pitchFamily="34" charset="0"/>
              </a:rPr>
              <a:t>1 938 990 516 </a:t>
            </a:r>
            <a:r>
              <a:rPr lang="en-US" sz="1400" dirty="0">
                <a:cs typeface="Calibri" pitchFamily="34" charset="0"/>
              </a:rPr>
              <a:t>people.</a:t>
            </a:r>
            <a:endParaRPr lang="fr-CA" sz="1400" b="1" dirty="0">
              <a:cs typeface="Calibri" pitchFamily="34" charset="0"/>
            </a:endParaRPr>
          </a:p>
          <a:p>
            <a:pPr marL="0" indent="0">
              <a:buNone/>
            </a:pPr>
            <a:r>
              <a:rPr lang="en-US" sz="1400" dirty="0">
                <a:cs typeface="Calibri" pitchFamily="34" charset="0"/>
              </a:rPr>
              <a:t>Sample in each country is probabilistic and was designed to represent the general adult population</a:t>
            </a:r>
            <a:r>
              <a:rPr lang="en-US" sz="1400" dirty="0" smtClean="0">
                <a:cs typeface="Calibri" pitchFamily="34" charset="0"/>
              </a:rPr>
              <a:t>.</a:t>
            </a:r>
          </a:p>
          <a:p>
            <a:pPr marL="0" indent="0">
              <a:buNone/>
            </a:pPr>
            <a:r>
              <a:rPr lang="en-US" sz="1400" dirty="0" smtClean="0">
                <a:cs typeface="Calibri" pitchFamily="34" charset="0"/>
              </a:rPr>
              <a:t> </a:t>
            </a:r>
            <a:endParaRPr lang="fr-CA" sz="1400" dirty="0">
              <a:cs typeface="Calibri" pitchFamily="34" charset="0"/>
            </a:endParaRPr>
          </a:p>
          <a:p>
            <a:pPr marL="0" indent="0">
              <a:buNone/>
            </a:pPr>
            <a:r>
              <a:rPr lang="en-GB" sz="1400" dirty="0">
                <a:cs typeface="Calibri" pitchFamily="34" charset="0"/>
              </a:rPr>
              <a:t>General coverage of the sample is as follows:</a:t>
            </a:r>
            <a:endParaRPr lang="fr-CA" sz="1400" dirty="0">
              <a:cs typeface="Calibri" pitchFamily="34" charset="0"/>
            </a:endParaRPr>
          </a:p>
          <a:p>
            <a:pPr lvl="2"/>
            <a:r>
              <a:rPr lang="en-GB" sz="1400" dirty="0">
                <a:cs typeface="Calibri" pitchFamily="34" charset="0"/>
              </a:rPr>
              <a:t>75% national</a:t>
            </a:r>
            <a:endParaRPr lang="fr-CA" sz="1400" dirty="0">
              <a:cs typeface="Calibri" pitchFamily="34" charset="0"/>
            </a:endParaRPr>
          </a:p>
          <a:p>
            <a:pPr lvl="2"/>
            <a:r>
              <a:rPr lang="en-GB" sz="1400" dirty="0">
                <a:cs typeface="Calibri" pitchFamily="34" charset="0"/>
              </a:rPr>
              <a:t>25% urban </a:t>
            </a:r>
            <a:endParaRPr lang="fr-CA" sz="1400" dirty="0">
              <a:cs typeface="Calibri" pitchFamily="34" charset="0"/>
            </a:endParaRPr>
          </a:p>
        </p:txBody>
      </p:sp>
      <p:sp>
        <p:nvSpPr>
          <p:cNvPr id="8" name="ZoneTexte 7"/>
          <p:cNvSpPr txBox="1"/>
          <p:nvPr/>
        </p:nvSpPr>
        <p:spPr>
          <a:xfrm>
            <a:off x="323528" y="4054019"/>
            <a:ext cx="8568952" cy="2246769"/>
          </a:xfrm>
          <a:prstGeom prst="rect">
            <a:avLst/>
          </a:prstGeom>
          <a:solidFill>
            <a:srgbClr val="FF9999">
              <a:alpha val="60000"/>
            </a:srgbClr>
          </a:solidFill>
        </p:spPr>
        <p:txBody>
          <a:bodyPr wrap="square" rtlCol="0">
            <a:spAutoFit/>
          </a:bodyPr>
          <a:lstStyle/>
          <a:p>
            <a:pPr marL="0" indent="0">
              <a:buNone/>
            </a:pPr>
            <a:r>
              <a:rPr lang="en-US" sz="1400" dirty="0">
                <a:cs typeface="Calibri" pitchFamily="34" charset="0"/>
              </a:rPr>
              <a:t> </a:t>
            </a:r>
            <a:r>
              <a:rPr lang="en-US" sz="1400" b="1" dirty="0">
                <a:solidFill>
                  <a:srgbClr val="000000"/>
                </a:solidFill>
                <a:cs typeface="Calibri" pitchFamily="34" charset="0"/>
              </a:rPr>
              <a:t>Weighting:</a:t>
            </a:r>
          </a:p>
          <a:p>
            <a:pPr marL="0" indent="0">
              <a:buNone/>
            </a:pPr>
            <a:r>
              <a:rPr lang="en-US" sz="1400" dirty="0">
                <a:solidFill>
                  <a:srgbClr val="000000"/>
                </a:solidFill>
                <a:cs typeface="Calibri" pitchFamily="34" charset="0"/>
              </a:rPr>
              <a:t>The data was </a:t>
            </a:r>
            <a:r>
              <a:rPr lang="en-US" sz="1400" dirty="0" smtClean="0">
                <a:solidFill>
                  <a:srgbClr val="000000"/>
                </a:solidFill>
                <a:cs typeface="Calibri" pitchFamily="34" charset="0"/>
              </a:rPr>
              <a:t>weighted in two steps to </a:t>
            </a:r>
            <a:r>
              <a:rPr lang="en-US" sz="1400" dirty="0">
                <a:solidFill>
                  <a:srgbClr val="000000"/>
                </a:solidFill>
                <a:cs typeface="Calibri" pitchFamily="34" charset="0"/>
              </a:rPr>
              <a:t>obtain representation by country and worldwide. The data was first weighted to generate data representative of the general </a:t>
            </a:r>
            <a:r>
              <a:rPr lang="en-US" sz="1400" dirty="0" smtClean="0">
                <a:solidFill>
                  <a:srgbClr val="000000"/>
                </a:solidFill>
                <a:cs typeface="Calibri" pitchFamily="34" charset="0"/>
              </a:rPr>
              <a:t>population for </a:t>
            </a:r>
            <a:r>
              <a:rPr lang="en-US" sz="1400" dirty="0">
                <a:solidFill>
                  <a:srgbClr val="000000"/>
                </a:solidFill>
                <a:cs typeface="Calibri" pitchFamily="34" charset="0"/>
              </a:rPr>
              <a:t>each country. A second weight, according to the size of the population surveyed, was then applied to obtain global and regional totals</a:t>
            </a:r>
            <a:r>
              <a:rPr lang="en-US" sz="1400" dirty="0" smtClean="0">
                <a:solidFill>
                  <a:srgbClr val="000000"/>
                </a:solidFill>
                <a:cs typeface="Calibri" pitchFamily="34" charset="0"/>
              </a:rPr>
              <a:t>.</a:t>
            </a:r>
          </a:p>
          <a:p>
            <a:pPr marL="0" indent="0">
              <a:buNone/>
            </a:pPr>
            <a:endParaRPr lang="en-US" sz="1400" dirty="0">
              <a:solidFill>
                <a:srgbClr val="000000"/>
              </a:solidFill>
              <a:cs typeface="Calibri" pitchFamily="34" charset="0"/>
            </a:endParaRPr>
          </a:p>
          <a:p>
            <a:pPr marL="0" indent="0">
              <a:buNone/>
            </a:pPr>
            <a:r>
              <a:rPr lang="en-US" sz="1400" dirty="0">
                <a:solidFill>
                  <a:srgbClr val="000000"/>
                </a:solidFill>
                <a:cs typeface="Calibri" pitchFamily="34" charset="0"/>
              </a:rPr>
              <a:t>The margin of error per country is between +/- 2.34% and 5.66%, 19 times out of 20. </a:t>
            </a:r>
            <a:endParaRPr lang="en-US" sz="1400" dirty="0" smtClean="0">
              <a:solidFill>
                <a:srgbClr val="000000"/>
              </a:solidFill>
              <a:cs typeface="Calibri" pitchFamily="34" charset="0"/>
            </a:endParaRPr>
          </a:p>
          <a:p>
            <a:pPr marL="0" indent="0">
              <a:buNone/>
            </a:pPr>
            <a:endParaRPr lang="en-US" sz="1400" dirty="0">
              <a:solidFill>
                <a:srgbClr val="000000"/>
              </a:solidFill>
              <a:cs typeface="Calibri" pitchFamily="34" charset="0"/>
            </a:endParaRPr>
          </a:p>
          <a:p>
            <a:pPr marL="0" indent="0">
              <a:buNone/>
            </a:pPr>
            <a:r>
              <a:rPr lang="en-US" sz="1400" dirty="0">
                <a:solidFill>
                  <a:srgbClr val="000000"/>
                </a:solidFill>
                <a:cs typeface="Calibri" pitchFamily="34" charset="0"/>
              </a:rPr>
              <a:t>The table on the next page presents a summary of the methodology used in each country to conduct this survey.</a:t>
            </a:r>
          </a:p>
          <a:p>
            <a:pPr marL="0" indent="0">
              <a:buNone/>
            </a:pPr>
            <a:r>
              <a:rPr lang="en-US" sz="1400" dirty="0">
                <a:solidFill>
                  <a:srgbClr val="000000"/>
                </a:solidFill>
                <a:cs typeface="Calibri" pitchFamily="34" charset="0"/>
              </a:rPr>
              <a:t>Each sample is representative of its country’s population in terms of socio-demographic variables. Sample sizes ensure accurate generalizations to the total population and allow a very </a:t>
            </a:r>
            <a:r>
              <a:rPr lang="en-US" sz="1400" dirty="0" smtClean="0">
                <a:solidFill>
                  <a:srgbClr val="000000"/>
                </a:solidFill>
                <a:cs typeface="Calibri" pitchFamily="34" charset="0"/>
              </a:rPr>
              <a:t>precise </a:t>
            </a:r>
            <a:r>
              <a:rPr lang="en-US" sz="1400" dirty="0">
                <a:solidFill>
                  <a:srgbClr val="000000"/>
                </a:solidFill>
                <a:cs typeface="Calibri" pitchFamily="34" charset="0"/>
              </a:rPr>
              <a:t>interpretation of the results</a:t>
            </a:r>
            <a:r>
              <a:rPr lang="en-US" sz="1400" dirty="0" smtClean="0">
                <a:solidFill>
                  <a:srgbClr val="000000"/>
                </a:solidFill>
                <a:cs typeface="Calibri" pitchFamily="34" charset="0"/>
              </a:rPr>
              <a:t>.</a:t>
            </a:r>
            <a:endParaRPr lang="en-CA" sz="1400" b="1" dirty="0">
              <a:solidFill>
                <a:srgbClr val="000000"/>
              </a:solidFill>
              <a:cs typeface="Calibri" pitchFamily="34" charset="0"/>
            </a:endParaRPr>
          </a:p>
        </p:txBody>
      </p:sp>
    </p:spTree>
    <p:extLst>
      <p:ext uri="{BB962C8B-B14F-4D97-AF65-F5344CB8AC3E}">
        <p14:creationId xmlns:p14="http://schemas.microsoft.com/office/powerpoint/2010/main" val="3687798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0"/>
          </p:nvPr>
        </p:nvSpPr>
        <p:spPr>
          <a:noFill/>
        </p:spPr>
        <p:txBody>
          <a:bodyPr/>
          <a:lstStyle/>
          <a:p>
            <a:fld id="{B91E2E5E-1D29-45D3-BC6A-09F0C0804F87}" type="slidenum">
              <a:rPr lang="fr-CA" smtClean="0"/>
              <a:pPr/>
              <a:t>5</a:t>
            </a:fld>
            <a:endParaRPr lang="fr-CA" smtClean="0"/>
          </a:p>
        </p:txBody>
      </p:sp>
      <p:sp>
        <p:nvSpPr>
          <p:cNvPr id="1029" name="Rectangle 975"/>
          <p:cNvSpPr>
            <a:spLocks noChangeArrowheads="1"/>
          </p:cNvSpPr>
          <p:nvPr/>
        </p:nvSpPr>
        <p:spPr bwMode="auto">
          <a:xfrm>
            <a:off x="1" y="1"/>
            <a:ext cx="4572000" cy="202332"/>
          </a:xfrm>
          <a:prstGeom prst="rect">
            <a:avLst/>
          </a:prstGeom>
          <a:noFill/>
          <a:ln w="9525">
            <a:noFill/>
            <a:miter lim="800000"/>
            <a:headEnd/>
            <a:tailEnd/>
          </a:ln>
        </p:spPr>
        <p:txBody>
          <a:bodyPr lIns="91436" tIns="45718" rIns="91436" bIns="45718" anchor="ctr"/>
          <a:lstStyle/>
          <a:p>
            <a:r>
              <a:rPr lang="en-US" sz="1400" b="1" i="1" dirty="0" smtClean="0">
                <a:solidFill>
                  <a:schemeClr val="tx2"/>
                </a:solidFill>
              </a:rPr>
              <a:t>2. Context </a:t>
            </a:r>
            <a:r>
              <a:rPr lang="en-US" sz="1400" b="1" i="1" dirty="0">
                <a:solidFill>
                  <a:schemeClr val="tx2"/>
                </a:solidFill>
              </a:rPr>
              <a:t>and </a:t>
            </a:r>
            <a:r>
              <a:rPr lang="en-US" sz="1400" b="1" i="1" dirty="0" smtClean="0">
                <a:solidFill>
                  <a:schemeClr val="tx2"/>
                </a:solidFill>
              </a:rPr>
              <a:t>Methodology…</a:t>
            </a:r>
            <a:endParaRPr lang="en-US" sz="1400" b="1" i="1" dirty="0">
              <a:solidFill>
                <a:schemeClr val="tx2"/>
              </a:solidFill>
            </a:endParaRPr>
          </a:p>
        </p:txBody>
      </p:sp>
      <p:pic>
        <p:nvPicPr>
          <p:cNvPr id="1030" name="Picture 1029" descr="win_logo_col TRANSPARENT"/>
          <p:cNvPicPr>
            <a:picLocks noChangeAspect="1" noChangeArrowheads="1"/>
          </p:cNvPicPr>
          <p:nvPr/>
        </p:nvPicPr>
        <p:blipFill>
          <a:blip r:embed="rId3"/>
          <a:srcRect/>
          <a:stretch>
            <a:fillRect/>
          </a:stretch>
        </p:blipFill>
        <p:spPr bwMode="auto">
          <a:xfrm>
            <a:off x="8172400" y="6482602"/>
            <a:ext cx="904925" cy="323011"/>
          </a:xfrm>
          <a:prstGeom prst="rect">
            <a:avLst/>
          </a:prstGeom>
          <a:noFill/>
          <a:ln w="9525">
            <a:noFill/>
            <a:miter lim="800000"/>
            <a:headEnd/>
            <a:tailEnd/>
          </a:ln>
        </p:spPr>
      </p:pic>
      <p:graphicFrame>
        <p:nvGraphicFramePr>
          <p:cNvPr id="6" name="Tableau 5"/>
          <p:cNvGraphicFramePr>
            <a:graphicFrameLocks noGrp="1"/>
          </p:cNvGraphicFramePr>
          <p:nvPr>
            <p:extLst>
              <p:ext uri="{D42A27DB-BD31-4B8C-83A1-F6EECF244321}">
                <p14:modId xmlns:p14="http://schemas.microsoft.com/office/powerpoint/2010/main" val="1877859711"/>
              </p:ext>
            </p:extLst>
          </p:nvPr>
        </p:nvGraphicFramePr>
        <p:xfrm>
          <a:off x="107504" y="245875"/>
          <a:ext cx="8969823" cy="6182266"/>
        </p:xfrm>
        <a:graphic>
          <a:graphicData uri="http://schemas.openxmlformats.org/drawingml/2006/table">
            <a:tbl>
              <a:tblPr/>
              <a:tblGrid>
                <a:gridCol w="540686"/>
                <a:gridCol w="1434953"/>
                <a:gridCol w="475329"/>
                <a:gridCol w="297790"/>
                <a:gridCol w="635585"/>
                <a:gridCol w="1845367"/>
                <a:gridCol w="571168"/>
                <a:gridCol w="893253"/>
                <a:gridCol w="230230"/>
                <a:gridCol w="1027246"/>
                <a:gridCol w="610447"/>
                <a:gridCol w="407769"/>
              </a:tblGrid>
              <a:tr h="130323">
                <a:tc>
                  <a:txBody>
                    <a:bodyPr/>
                    <a:lstStyle/>
                    <a:p>
                      <a:pPr algn="ctr" fontAlgn="ctr"/>
                      <a:r>
                        <a:rPr lang="fr-CA" sz="700" b="1" i="0" u="none" strike="noStrike" dirty="0">
                          <a:solidFill>
                            <a:srgbClr val="FFFFFF"/>
                          </a:solidFill>
                          <a:effectLst/>
                          <a:latin typeface="Calibri"/>
                        </a:rPr>
                        <a:t>Country</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dirty="0" err="1">
                          <a:solidFill>
                            <a:srgbClr val="FFFFFF"/>
                          </a:solidFill>
                          <a:effectLst/>
                          <a:latin typeface="Calibri"/>
                        </a:rPr>
                        <a:t>Firm</a:t>
                      </a:r>
                      <a:endParaRPr lang="fr-CA" sz="700" b="1" i="0" u="none" strike="noStrike" dirty="0">
                        <a:solidFill>
                          <a:srgbClr val="FFFFFF"/>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a:solidFill>
                            <a:srgbClr val="FFFFFF"/>
                          </a:solidFill>
                          <a:effectLst/>
                          <a:latin typeface="Calibri"/>
                        </a:rPr>
                        <a:t>Method</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a:solidFill>
                            <a:srgbClr val="FFFFFF"/>
                          </a:solidFill>
                          <a:effectLst/>
                          <a:latin typeface="Calibri"/>
                        </a:rPr>
                        <a:t>Sample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a:solidFill>
                            <a:srgbClr val="FFFFFF"/>
                          </a:solidFill>
                          <a:effectLst/>
                          <a:latin typeface="Calibri"/>
                        </a:rPr>
                        <a:t>Total Population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dirty="0" err="1">
                          <a:solidFill>
                            <a:srgbClr val="FFFFFF"/>
                          </a:solidFill>
                          <a:effectLst/>
                          <a:latin typeface="Calibri"/>
                        </a:rPr>
                        <a:t>Sampling</a:t>
                      </a:r>
                      <a:r>
                        <a:rPr lang="fr-CA" sz="700" b="1" i="0" u="none" strike="noStrike" dirty="0">
                          <a:solidFill>
                            <a:srgbClr val="FFFFFF"/>
                          </a:solidFill>
                          <a:effectLst/>
                          <a:latin typeface="Calibri"/>
                        </a:rPr>
                        <a:t> </a:t>
                      </a:r>
                      <a:r>
                        <a:rPr lang="fr-CA" sz="700" b="1" i="0" u="none" strike="noStrike" dirty="0" err="1">
                          <a:solidFill>
                            <a:srgbClr val="FFFFFF"/>
                          </a:solidFill>
                          <a:effectLst/>
                          <a:latin typeface="Calibri"/>
                        </a:rPr>
                        <a:t>Method</a:t>
                      </a:r>
                      <a:endParaRPr lang="fr-CA" sz="700" b="1" i="0" u="none" strike="noStrike" dirty="0">
                        <a:solidFill>
                          <a:srgbClr val="FFFFFF"/>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dirty="0" err="1">
                          <a:solidFill>
                            <a:srgbClr val="FFFFFF"/>
                          </a:solidFill>
                          <a:effectLst/>
                          <a:latin typeface="Calibri"/>
                        </a:rPr>
                        <a:t>Sample</a:t>
                      </a:r>
                      <a:r>
                        <a:rPr lang="fr-CA" sz="700" b="1" i="0" u="none" strike="noStrike" dirty="0">
                          <a:solidFill>
                            <a:srgbClr val="FFFFFF"/>
                          </a:solidFill>
                          <a:effectLst/>
                          <a:latin typeface="Calibri"/>
                        </a:rPr>
                        <a:t> </a:t>
                      </a:r>
                      <a:endParaRPr lang="fr-CA" sz="700" b="1" i="0" u="none" strike="noStrike" dirty="0" smtClean="0">
                        <a:solidFill>
                          <a:srgbClr val="FFFFFF"/>
                        </a:solidFill>
                        <a:effectLst/>
                        <a:latin typeface="Calibri"/>
                      </a:endParaRPr>
                    </a:p>
                    <a:p>
                      <a:pPr algn="ctr" fontAlgn="ctr"/>
                      <a:r>
                        <a:rPr lang="fr-CA" sz="700" b="1" i="0" u="none" strike="noStrike" dirty="0" err="1" smtClean="0">
                          <a:solidFill>
                            <a:srgbClr val="FFFFFF"/>
                          </a:solidFill>
                          <a:effectLst/>
                          <a:latin typeface="Calibri"/>
                        </a:rPr>
                        <a:t>representation</a:t>
                      </a:r>
                      <a:endParaRPr lang="fr-CA" sz="700" b="1" i="0" u="none" strike="noStrike" dirty="0">
                        <a:solidFill>
                          <a:srgbClr val="FFFFFF"/>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dirty="0">
                          <a:solidFill>
                            <a:srgbClr val="FFFFFF"/>
                          </a:solidFill>
                          <a:effectLst/>
                          <a:latin typeface="Calibri"/>
                        </a:rPr>
                        <a:t>Population </a:t>
                      </a:r>
                      <a:r>
                        <a:rPr lang="fr-CA" sz="700" b="1" i="0" u="none" strike="noStrike" dirty="0" err="1" smtClean="0">
                          <a:solidFill>
                            <a:srgbClr val="FFFFFF"/>
                          </a:solidFill>
                          <a:effectLst/>
                          <a:latin typeface="Calibri"/>
                        </a:rPr>
                        <a:t>represented</a:t>
                      </a:r>
                      <a:endParaRPr lang="fr-CA" sz="700" b="1" i="0" u="none" strike="noStrike" dirty="0" smtClean="0">
                        <a:solidFill>
                          <a:srgbClr val="FFFFFF"/>
                        </a:solidFill>
                        <a:effectLst/>
                        <a:latin typeface="Calibri"/>
                      </a:endParaRPr>
                    </a:p>
                    <a:p>
                      <a:pPr algn="ctr" fontAlgn="ctr"/>
                      <a:r>
                        <a:rPr lang="fr-CA" sz="700" b="1" i="0" u="none" strike="noStrike" dirty="0" smtClean="0">
                          <a:solidFill>
                            <a:srgbClr val="FFFFFF"/>
                          </a:solidFill>
                          <a:effectLst/>
                          <a:latin typeface="Calibri"/>
                        </a:rPr>
                        <a:t> </a:t>
                      </a:r>
                      <a:r>
                        <a:rPr lang="fr-CA" sz="700" b="1" i="0" u="none" strike="noStrike" dirty="0">
                          <a:solidFill>
                            <a:srgbClr val="FFFFFF"/>
                          </a:solidFill>
                          <a:effectLst/>
                          <a:latin typeface="Calibri"/>
                        </a:rPr>
                        <a:t>by </a:t>
                      </a:r>
                      <a:r>
                        <a:rPr lang="fr-CA" sz="700" b="1" i="0" u="none" strike="noStrike" dirty="0" err="1">
                          <a:solidFill>
                            <a:srgbClr val="FFFFFF"/>
                          </a:solidFill>
                          <a:effectLst/>
                          <a:latin typeface="Calibri"/>
                        </a:rPr>
                        <a:t>sample</a:t>
                      </a:r>
                      <a:endParaRPr lang="fr-CA" sz="700" b="1" i="0" u="none" strike="noStrike" dirty="0">
                        <a:solidFill>
                          <a:srgbClr val="FFFFFF"/>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a:solidFill>
                            <a:srgbClr val="FFFFFF"/>
                          </a:solidFill>
                          <a:effectLst/>
                          <a:latin typeface="Calibri"/>
                        </a:rPr>
                        <a:t>Age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a:solidFill>
                            <a:srgbClr val="FFFFFF"/>
                          </a:solidFill>
                          <a:effectLst/>
                          <a:latin typeface="Calibri"/>
                        </a:rPr>
                        <a:t>Weighting variables</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dirty="0" err="1">
                          <a:solidFill>
                            <a:srgbClr val="FFFFFF"/>
                          </a:solidFill>
                          <a:effectLst/>
                          <a:latin typeface="Calibri"/>
                        </a:rPr>
                        <a:t>Fieldwork</a:t>
                      </a:r>
                      <a:r>
                        <a:rPr lang="fr-CA" sz="700" b="1" i="0" u="none" strike="noStrike" dirty="0">
                          <a:solidFill>
                            <a:srgbClr val="FFFFFF"/>
                          </a:solidFill>
                          <a:effectLst/>
                          <a:latin typeface="Calibri"/>
                        </a:rPr>
                        <a:t> dates</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c>
                  <a:txBody>
                    <a:bodyPr/>
                    <a:lstStyle/>
                    <a:p>
                      <a:pPr algn="ctr" fontAlgn="ctr"/>
                      <a:r>
                        <a:rPr lang="fr-CA" sz="700" b="1" i="0" u="none" strike="noStrike" dirty="0" err="1">
                          <a:solidFill>
                            <a:srgbClr val="FFFFFF"/>
                          </a:solidFill>
                          <a:effectLst/>
                          <a:latin typeface="Calibri"/>
                        </a:rPr>
                        <a:t>Margin</a:t>
                      </a:r>
                      <a:r>
                        <a:rPr lang="fr-CA" sz="700" b="1" i="0" u="none" strike="noStrike" dirty="0">
                          <a:solidFill>
                            <a:srgbClr val="FFFFFF"/>
                          </a:solidFill>
                          <a:effectLst/>
                          <a:latin typeface="Calibri"/>
                        </a:rPr>
                        <a:t> </a:t>
                      </a:r>
                      <a:r>
                        <a:rPr lang="fr-CA" sz="700" b="1" i="0" u="none" strike="noStrike" dirty="0" smtClean="0">
                          <a:solidFill>
                            <a:srgbClr val="FFFFFF"/>
                          </a:solidFill>
                          <a:effectLst/>
                          <a:latin typeface="Calibri"/>
                        </a:rPr>
                        <a:t>of </a:t>
                      </a:r>
                    </a:p>
                    <a:p>
                      <a:pPr algn="ctr" fontAlgn="ctr"/>
                      <a:r>
                        <a:rPr lang="fr-CA" sz="700" b="1" i="0" u="none" strike="noStrike" dirty="0" err="1" smtClean="0">
                          <a:solidFill>
                            <a:srgbClr val="FFFFFF"/>
                          </a:solidFill>
                          <a:effectLst/>
                          <a:latin typeface="Calibri"/>
                        </a:rPr>
                        <a:t>error</a:t>
                      </a:r>
                      <a:r>
                        <a:rPr lang="fr-CA" sz="700" b="1" i="0" u="none" strike="noStrike" dirty="0" smtClean="0">
                          <a:solidFill>
                            <a:srgbClr val="FFFFFF"/>
                          </a:solidFill>
                          <a:effectLst/>
                          <a:latin typeface="Calibri"/>
                        </a:rPr>
                        <a:t> +/-</a:t>
                      </a:r>
                      <a:endParaRPr lang="fr-CA" sz="700" b="1" i="0" u="none" strike="noStrike" dirty="0">
                        <a:solidFill>
                          <a:srgbClr val="FFFFFF"/>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19050" cap="flat" cmpd="sng" algn="ctr">
                      <a:solidFill>
                        <a:srgbClr val="99CC00"/>
                      </a:solidFill>
                      <a:prstDash val="solid"/>
                      <a:round/>
                      <a:headEnd type="none" w="med" len="med"/>
                      <a:tailEnd type="none" w="med" len="med"/>
                    </a:lnT>
                    <a:lnB w="6350" cap="flat" cmpd="sng" algn="ctr">
                      <a:solidFill>
                        <a:srgbClr val="BFBFBF"/>
                      </a:solidFill>
                      <a:prstDash val="dot"/>
                      <a:round/>
                      <a:headEnd type="none" w="med" len="med"/>
                      <a:tailEnd type="none" w="med" len="med"/>
                    </a:lnB>
                    <a:solidFill>
                      <a:srgbClr val="99CC00"/>
                    </a:solidFill>
                  </a:tcPr>
                </a:tc>
              </a:tr>
              <a:tr h="201638">
                <a:tc>
                  <a:txBody>
                    <a:bodyPr/>
                    <a:lstStyle/>
                    <a:p>
                      <a:pPr algn="l" fontAlgn="ctr"/>
                      <a:r>
                        <a:rPr lang="fr-CA" sz="700" b="0" i="0" u="none" strike="noStrike">
                          <a:solidFill>
                            <a:srgbClr val="000000"/>
                          </a:solidFill>
                          <a:effectLst/>
                          <a:latin typeface="Calibri"/>
                        </a:rPr>
                        <a:t>Armenia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l" fontAlgn="ctr"/>
                      <a:r>
                        <a:rPr lang="en-US" sz="700" b="0" i="0" u="none" strike="noStrike" dirty="0" smtClean="0">
                          <a:solidFill>
                            <a:srgbClr val="000000"/>
                          </a:solidFill>
                          <a:effectLst/>
                          <a:latin typeface="Calibri"/>
                        </a:rPr>
                        <a:t>MPG LLC (Marketing Professional Group)</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1003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7 953 438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Quota Sampling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3 356 000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Gender, Age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Aug. 12-25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smtClean="0">
                          <a:solidFill>
                            <a:srgbClr val="000000"/>
                          </a:solidFill>
                          <a:effectLst/>
                          <a:latin typeface="Calibri"/>
                        </a:rPr>
                        <a:t>3.09%</a:t>
                      </a:r>
                      <a:r>
                        <a:rPr lang="fr-CA" sz="700" b="0" i="0" u="none" strike="noStrike">
                          <a:solidFill>
                            <a:srgbClr val="000000"/>
                          </a:solidFill>
                          <a:effectLst/>
                          <a:latin typeface="Calibri"/>
                        </a:rPr>
                        <a:t> </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noFill/>
                  </a:tcPr>
                </a:tc>
              </a:tr>
              <a:tr h="104611">
                <a:tc>
                  <a:txBody>
                    <a:bodyPr/>
                    <a:lstStyle/>
                    <a:p>
                      <a:pPr algn="l" fontAlgn="ctr"/>
                      <a:r>
                        <a:rPr lang="fr-CA" sz="700" b="0" i="0" u="none" strike="noStrike">
                          <a:solidFill>
                            <a:srgbClr val="000000"/>
                          </a:solidFill>
                          <a:effectLst/>
                          <a:latin typeface="Calibri"/>
                        </a:rPr>
                        <a:t>Australia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l" fontAlgn="ctr"/>
                      <a:r>
                        <a:rPr lang="fr-CA" sz="700" b="0" i="0" u="none" strike="noStrike">
                          <a:solidFill>
                            <a:srgbClr val="000000"/>
                          </a:solidFill>
                          <a:effectLst/>
                          <a:latin typeface="Calibri"/>
                        </a:rPr>
                        <a:t>Colmar Brunton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910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20 000 000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Stratified</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18 200 000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Aug. 4-10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smtClean="0">
                          <a:solidFill>
                            <a:srgbClr val="000000"/>
                          </a:solidFill>
                          <a:effectLst/>
                          <a:latin typeface="Calibri"/>
                        </a:rPr>
                        <a:t>3.25% </a:t>
                      </a:r>
                      <a:endParaRPr lang="fr-CA" sz="700" b="0" i="0" u="none" strike="noStrike">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chemeClr val="bg1">
                        <a:lumMod val="75000"/>
                      </a:schemeClr>
                    </a:solidFill>
                  </a:tcPr>
                </a:tc>
              </a:tr>
              <a:tr h="300784">
                <a:tc>
                  <a:txBody>
                    <a:bodyPr/>
                    <a:lstStyle/>
                    <a:p>
                      <a:pPr algn="l" fontAlgn="ctr"/>
                      <a:r>
                        <a:rPr lang="fr-CA" sz="700" b="0" i="0" u="none" strike="noStrike">
                          <a:solidFill>
                            <a:srgbClr val="000000"/>
                          </a:solidFill>
                          <a:effectLst/>
                          <a:latin typeface="Calibri"/>
                        </a:rPr>
                        <a:t>Austria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l" fontAlgn="ctr"/>
                      <a:r>
                        <a:rPr lang="fr-CA" sz="700" b="0" i="0" u="none" strike="noStrike">
                          <a:solidFill>
                            <a:srgbClr val="000000"/>
                          </a:solidFill>
                          <a:effectLst/>
                          <a:latin typeface="Calibri"/>
                        </a:rPr>
                        <a:t>Gallup </a:t>
                      </a:r>
                      <a:r>
                        <a:rPr lang="fr-CA" sz="700" b="0" i="0" u="none" strike="noStrike" err="1">
                          <a:solidFill>
                            <a:srgbClr val="000000"/>
                          </a:solidFill>
                          <a:effectLst/>
                          <a:latin typeface="Calibri"/>
                        </a:rPr>
                        <a:t>Austria</a:t>
                      </a:r>
                      <a:endParaRPr lang="fr-CA" sz="700" b="0" i="0" u="none" strike="noStrike">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532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8 400 000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Random quota sampling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7 300 000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14+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Gender, Age, Region,Employment, Income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Jun. 20 - Aug. 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4.25%</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r>
              <a:tr h="104611">
                <a:tc>
                  <a:txBody>
                    <a:bodyPr/>
                    <a:lstStyle/>
                    <a:p>
                      <a:pPr algn="l" fontAlgn="ctr"/>
                      <a:r>
                        <a:rPr lang="fr-CA" sz="700" b="0" i="0" u="none" strike="noStrike">
                          <a:solidFill>
                            <a:srgbClr val="000000"/>
                          </a:solidFill>
                          <a:effectLst/>
                          <a:latin typeface="Calibri"/>
                        </a:rPr>
                        <a:t>Bosnia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l" fontAlgn="ctr"/>
                      <a:r>
                        <a:rPr lang="fr-CA" sz="700" b="0" i="0" u="none" strike="noStrike">
                          <a:solidFill>
                            <a:srgbClr val="000000"/>
                          </a:solidFill>
                          <a:effectLst/>
                          <a:latin typeface="Calibri"/>
                        </a:rPr>
                        <a:t>Mareco Index Bosnia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750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3 850 000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Multistage random sample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2 950 000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dirty="0" err="1">
                          <a:solidFill>
                            <a:srgbClr val="000000"/>
                          </a:solidFill>
                          <a:effectLst/>
                          <a:latin typeface="Calibri"/>
                        </a:rPr>
                        <a:t>Jul</a:t>
                      </a:r>
                      <a:r>
                        <a:rPr lang="fr-CA" sz="700" b="0" i="0" u="none" strike="noStrike" dirty="0">
                          <a:solidFill>
                            <a:srgbClr val="000000"/>
                          </a:solidFill>
                          <a:effectLst/>
                          <a:latin typeface="Calibri"/>
                        </a:rPr>
                        <a:t>. 19 - </a:t>
                      </a:r>
                      <a:r>
                        <a:rPr lang="fr-CA" sz="700" b="0" i="0" u="none" strike="noStrike" dirty="0" err="1">
                          <a:solidFill>
                            <a:srgbClr val="000000"/>
                          </a:solidFill>
                          <a:effectLst/>
                          <a:latin typeface="Calibri"/>
                        </a:rPr>
                        <a:t>Aug</a:t>
                      </a:r>
                      <a:r>
                        <a:rPr lang="fr-CA" sz="700" b="0" i="0" u="none" strike="noStrike" dirty="0">
                          <a:solidFill>
                            <a:srgbClr val="000000"/>
                          </a:solidFill>
                          <a:effectLst/>
                          <a:latin typeface="Calibri"/>
                        </a:rPr>
                        <a:t>. </a:t>
                      </a:r>
                      <a:r>
                        <a:rPr lang="fr-CA" sz="700" b="0" i="0" u="none" strike="noStrike" dirty="0" smtClean="0">
                          <a:solidFill>
                            <a:srgbClr val="000000"/>
                          </a:solidFill>
                          <a:effectLst/>
                          <a:latin typeface="Calibri"/>
                        </a:rPr>
                        <a:t>5</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3.58%</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r>
              <a:tr h="139094">
                <a:tc>
                  <a:txBody>
                    <a:bodyPr/>
                    <a:lstStyle/>
                    <a:p>
                      <a:pPr algn="l" fontAlgn="ctr"/>
                      <a:r>
                        <a:rPr lang="fr-CA" sz="700" b="0" i="0" u="none" strike="noStrike">
                          <a:solidFill>
                            <a:srgbClr val="000000"/>
                          </a:solidFill>
                          <a:effectLst/>
                          <a:latin typeface="Calibri"/>
                        </a:rPr>
                        <a:t>Brazil</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l" fontAlgn="ctr"/>
                      <a:r>
                        <a:rPr lang="fr-CA" sz="700" b="0" i="0" u="none" strike="noStrike">
                          <a:solidFill>
                            <a:srgbClr val="000000"/>
                          </a:solidFill>
                          <a:effectLst/>
                          <a:latin typeface="Calibri"/>
                        </a:rPr>
                        <a:t>Ibope Inteligencia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1410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190 000 000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Probabilistic</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141 248 576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16+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Gender Age, Employment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Aug. 11-15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2.61%</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r>
              <a:tr h="201638">
                <a:tc>
                  <a:txBody>
                    <a:bodyPr/>
                    <a:lstStyle/>
                    <a:p>
                      <a:pPr algn="l" fontAlgn="ctr"/>
                      <a:r>
                        <a:rPr lang="fr-CA" sz="700" b="0" i="0" u="none" strike="noStrike">
                          <a:solidFill>
                            <a:srgbClr val="000000"/>
                          </a:solidFill>
                          <a:effectLst/>
                          <a:latin typeface="Calibri"/>
                        </a:rPr>
                        <a:t>Bulgaria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l" fontAlgn="ctr"/>
                      <a:r>
                        <a:rPr lang="fr-CA" sz="700" b="0" i="0" u="none" strike="noStrike">
                          <a:solidFill>
                            <a:srgbClr val="000000"/>
                          </a:solidFill>
                          <a:effectLst/>
                          <a:latin typeface="Calibri"/>
                        </a:rPr>
                        <a:t>BBSS</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dirty="0">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633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7 300 000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Random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6 500 000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en-US" sz="700" b="0" i="0" u="none" strike="noStrike">
                          <a:solidFill>
                            <a:srgbClr val="000000"/>
                          </a:solidFill>
                          <a:effectLst/>
                          <a:latin typeface="Calibri"/>
                        </a:rPr>
                        <a:t>Gender, Age, Region, Type of settlement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Jul. 28-Aug,04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c>
                  <a:txBody>
                    <a:bodyPr/>
                    <a:lstStyle/>
                    <a:p>
                      <a:pPr algn="ctr" fontAlgn="ctr"/>
                      <a:r>
                        <a:rPr lang="fr-CA" sz="700" b="0" i="0" u="none" strike="noStrike">
                          <a:solidFill>
                            <a:srgbClr val="000000"/>
                          </a:solidFill>
                          <a:effectLst/>
                          <a:latin typeface="Calibri"/>
                        </a:rPr>
                        <a:t>3.90%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C0C0C0"/>
                    </a:solidFill>
                  </a:tcPr>
                </a:tc>
              </a:tr>
              <a:tr h="201638">
                <a:tc>
                  <a:txBody>
                    <a:bodyPr/>
                    <a:lstStyle/>
                    <a:p>
                      <a:pPr algn="l" fontAlgn="ctr"/>
                      <a:r>
                        <a:rPr lang="fr-CA" sz="700" b="0" i="0" u="none" strike="noStrike">
                          <a:solidFill>
                            <a:srgbClr val="000000"/>
                          </a:solidFill>
                          <a:effectLst/>
                          <a:latin typeface="Calibri"/>
                        </a:rPr>
                        <a:t>Canada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l" fontAlgn="ctr"/>
                      <a:r>
                        <a:rPr lang="fr-CA" sz="700" b="0" i="0" u="none" strike="noStrike">
                          <a:solidFill>
                            <a:srgbClr val="000000"/>
                          </a:solidFill>
                          <a:effectLst/>
                          <a:latin typeface="Calibri"/>
                        </a:rPr>
                        <a:t>Leger Marketing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1004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33 739 900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24 750 000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Gender, Age, Region, language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Aug. 8-15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c>
                  <a:txBody>
                    <a:bodyPr/>
                    <a:lstStyle/>
                    <a:p>
                      <a:pPr algn="ctr" fontAlgn="ctr"/>
                      <a:r>
                        <a:rPr lang="fr-CA" sz="700" b="0" i="0" u="none" strike="noStrike">
                          <a:solidFill>
                            <a:srgbClr val="000000"/>
                          </a:solidFill>
                          <a:effectLst/>
                          <a:latin typeface="Calibri"/>
                        </a:rPr>
                        <a:t>3.09%</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FFFFFF"/>
                    </a:solidFill>
                  </a:tcPr>
                </a:tc>
              </a:tr>
              <a:tr h="104611">
                <a:tc>
                  <a:txBody>
                    <a:bodyPr/>
                    <a:lstStyle/>
                    <a:p>
                      <a:pPr algn="l" fontAlgn="ctr"/>
                      <a:r>
                        <a:rPr lang="fr-CA" sz="700" b="0" i="0" u="none" strike="noStrike">
                          <a:solidFill>
                            <a:srgbClr val="000000"/>
                          </a:solidFill>
                          <a:effectLst/>
                          <a:latin typeface="Calibri"/>
                        </a:rPr>
                        <a:t>Chile</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IBOPE Inteligencia Chile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473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15 116 435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5 408 150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18-60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Gender, Age, Location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19- Sep. 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smtClean="0">
                          <a:solidFill>
                            <a:srgbClr val="000000"/>
                          </a:solidFill>
                          <a:effectLst/>
                          <a:latin typeface="Calibri"/>
                        </a:rPr>
                        <a:t>4.51%</a:t>
                      </a:r>
                      <a:r>
                        <a:rPr lang="fr-CA" sz="700" b="0" i="0" u="none" strike="noStrike">
                          <a:solidFill>
                            <a:srgbClr val="000000"/>
                          </a:solidFill>
                          <a:effectLst/>
                          <a:latin typeface="Calibri"/>
                        </a:rPr>
                        <a:t> </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chemeClr val="bg1">
                        <a:lumMod val="75000"/>
                      </a:schemeClr>
                    </a:solidFill>
                  </a:tcPr>
                </a:tc>
              </a:tr>
              <a:tr h="208058">
                <a:tc>
                  <a:txBody>
                    <a:bodyPr/>
                    <a:lstStyle/>
                    <a:p>
                      <a:pPr algn="l" fontAlgn="ctr"/>
                      <a:r>
                        <a:rPr lang="fr-CA" sz="700" b="0" i="0" u="none" strike="noStrike">
                          <a:solidFill>
                            <a:srgbClr val="000000"/>
                          </a:solidFill>
                          <a:effectLst/>
                          <a:latin typeface="Calibri"/>
                        </a:rPr>
                        <a:t>China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smtClean="0">
                          <a:solidFill>
                            <a:srgbClr val="000000"/>
                          </a:solidFill>
                          <a:effectLst/>
                          <a:latin typeface="Calibri"/>
                        </a:rPr>
                        <a:t>Wisdom</a:t>
                      </a:r>
                      <a:r>
                        <a:rPr lang="fr-CA" sz="700" b="0" i="0" u="none" strike="noStrike" baseline="0" smtClean="0">
                          <a:solidFill>
                            <a:srgbClr val="000000"/>
                          </a:solidFill>
                          <a:effectLst/>
                          <a:latin typeface="Calibri"/>
                        </a:rPr>
                        <a:t>Asia</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400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1 300 000 000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Random Sampling with online Panel </a:t>
                      </a:r>
                      <a:endParaRPr lang="en-US" sz="700" b="0" i="0" u="none" strike="noStrike" dirty="0" smtClean="0">
                        <a:solidFill>
                          <a:srgbClr val="000000"/>
                        </a:solidFill>
                        <a:effectLst/>
                        <a:latin typeface="Calibri"/>
                      </a:endParaRPr>
                    </a:p>
                    <a:p>
                      <a:pPr algn="ctr" fontAlgn="ctr"/>
                      <a:r>
                        <a:rPr lang="en-US" sz="700" b="0" i="0" u="none" strike="noStrike" dirty="0" smtClean="0">
                          <a:solidFill>
                            <a:srgbClr val="000000"/>
                          </a:solidFill>
                          <a:effectLst/>
                          <a:latin typeface="Calibri"/>
                        </a:rPr>
                        <a:t>(</a:t>
                      </a:r>
                      <a:r>
                        <a:rPr lang="en-US" sz="700" b="0" i="0" u="none" strike="noStrike" dirty="0">
                          <a:solidFill>
                            <a:srgbClr val="000000"/>
                          </a:solidFill>
                          <a:effectLst/>
                          <a:latin typeface="Calibri"/>
                        </a:rPr>
                        <a:t>Shanghai, Beijing and Guangzhou)</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51 520 000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dirty="0" smtClean="0">
                          <a:solidFill>
                            <a:srgbClr val="000000"/>
                          </a:solidFill>
                          <a:effectLst/>
                          <a:latin typeface="Calibri"/>
                        </a:rPr>
                        <a:t>15+</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Aug. 11-17</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4.90%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94640">
                <a:tc>
                  <a:txBody>
                    <a:bodyPr/>
                    <a:lstStyle/>
                    <a:p>
                      <a:pPr algn="l" fontAlgn="ctr"/>
                      <a:r>
                        <a:rPr lang="fr-CA" sz="700" b="0" i="0" u="none" strike="noStrike">
                          <a:solidFill>
                            <a:srgbClr val="000000"/>
                          </a:solidFill>
                          <a:effectLst/>
                          <a:latin typeface="Calibri"/>
                        </a:rPr>
                        <a:t>Colombia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dirty="0" smtClean="0">
                          <a:solidFill>
                            <a:srgbClr val="000000"/>
                          </a:solidFill>
                          <a:effectLst/>
                          <a:latin typeface="Calibri"/>
                        </a:rPr>
                        <a:t>CNC (Centro </a:t>
                      </a:r>
                      <a:r>
                        <a:rPr lang="fr-CA" sz="700" b="0" i="0" u="none" strike="noStrike" dirty="0" err="1" smtClean="0">
                          <a:solidFill>
                            <a:srgbClr val="000000"/>
                          </a:solidFill>
                          <a:effectLst/>
                          <a:latin typeface="Calibri"/>
                        </a:rPr>
                        <a:t>Nacional</a:t>
                      </a:r>
                      <a:r>
                        <a:rPr lang="fr-CA" sz="700" b="0" i="0" u="none" strike="noStrike" dirty="0" smtClean="0">
                          <a:solidFill>
                            <a:srgbClr val="000000"/>
                          </a:solidFill>
                          <a:effectLst/>
                          <a:latin typeface="Calibri"/>
                        </a:rPr>
                        <a:t> de </a:t>
                      </a:r>
                      <a:r>
                        <a:rPr lang="fr-CA" sz="700" b="0" i="0" u="none" strike="noStrike" dirty="0" err="1" smtClean="0">
                          <a:solidFill>
                            <a:srgbClr val="000000"/>
                          </a:solidFill>
                          <a:effectLst/>
                          <a:latin typeface="Calibri"/>
                        </a:rPr>
                        <a:t>Consultoria</a:t>
                      </a:r>
                      <a:r>
                        <a:rPr lang="fr-CA" sz="700" b="0" i="0" u="none" strike="noStrike" dirty="0" smtClean="0">
                          <a:solidFill>
                            <a:srgbClr val="000000"/>
                          </a:solidFill>
                          <a:effectLst/>
                          <a:latin typeface="Calibri"/>
                        </a:rPr>
                        <a:t>)</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612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44 000 000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US" sz="700" b="0" i="0" u="none" strike="noStrike">
                          <a:solidFill>
                            <a:srgbClr val="000000"/>
                          </a:solidFill>
                          <a:effectLst/>
                          <a:latin typeface="Calibri"/>
                        </a:rPr>
                        <a:t>Two-stage design applied simple random sampling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13 826 630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18-65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23-29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3.96%</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201638">
                <a:tc>
                  <a:txBody>
                    <a:bodyPr/>
                    <a:lstStyle/>
                    <a:p>
                      <a:pPr algn="l" fontAlgn="ctr"/>
                      <a:r>
                        <a:rPr lang="fr-CA" sz="700" b="0" i="0" u="none" strike="noStrike">
                          <a:solidFill>
                            <a:srgbClr val="000000"/>
                          </a:solidFill>
                          <a:effectLst/>
                          <a:latin typeface="Calibri"/>
                        </a:rPr>
                        <a:t>Czech Republic</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Mareco Ltd.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10 224 626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 route sampling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8 392 530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en-US" sz="700" b="0" i="0" u="none" strike="noStrike">
                          <a:solidFill>
                            <a:srgbClr val="000000"/>
                          </a:solidFill>
                          <a:effectLst/>
                          <a:latin typeface="Calibri"/>
                        </a:rPr>
                        <a:t>Gender, Age, Region, Size of Community</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err="1">
                          <a:solidFill>
                            <a:srgbClr val="000000"/>
                          </a:solidFill>
                          <a:effectLst/>
                          <a:latin typeface="Calibri"/>
                        </a:rPr>
                        <a:t>Aug</a:t>
                      </a:r>
                      <a:r>
                        <a:rPr lang="fr-CA" sz="700" b="0" i="0" u="none" strike="noStrike">
                          <a:solidFill>
                            <a:srgbClr val="000000"/>
                          </a:solidFill>
                          <a:effectLst/>
                          <a:latin typeface="Calibri"/>
                        </a:rPr>
                        <a:t>. 4-15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3.10%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2492">
                <a:tc>
                  <a:txBody>
                    <a:bodyPr/>
                    <a:lstStyle/>
                    <a:p>
                      <a:pPr algn="l" fontAlgn="ctr"/>
                      <a:r>
                        <a:rPr lang="fr-CA" sz="700" b="0" i="0" u="none" strike="noStrike">
                          <a:solidFill>
                            <a:srgbClr val="000000"/>
                          </a:solidFill>
                          <a:effectLst/>
                          <a:latin typeface="Calibri"/>
                        </a:rPr>
                        <a:t>Denmark</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DMA Research</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510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5 600 000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4 200 000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12-15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4.34%</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Finland</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Taloustutkimus Oy</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522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5 385 000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4 577 250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Aug. 12-19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 </a:t>
                      </a:r>
                      <a:r>
                        <a:rPr lang="fr-CA" sz="700" b="0" i="0" u="none" strike="noStrike" smtClean="0">
                          <a:solidFill>
                            <a:srgbClr val="000000"/>
                          </a:solidFill>
                          <a:effectLst/>
                          <a:latin typeface="Calibri"/>
                        </a:rPr>
                        <a:t>4.29%</a:t>
                      </a:r>
                      <a:endParaRPr lang="fr-CA" sz="700" b="0" i="0" u="none" strike="noStrike">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noFill/>
                  </a:tcPr>
                </a:tc>
              </a:tr>
              <a:tr h="242542">
                <a:tc>
                  <a:txBody>
                    <a:bodyPr/>
                    <a:lstStyle/>
                    <a:p>
                      <a:pPr algn="l" fontAlgn="ctr"/>
                      <a:r>
                        <a:rPr lang="fr-CA" sz="700" b="0" i="0" u="none" strike="noStrike">
                          <a:solidFill>
                            <a:srgbClr val="000000"/>
                          </a:solidFill>
                          <a:effectLst/>
                          <a:latin typeface="Calibri"/>
                        </a:rPr>
                        <a:t>France</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BVA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999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65 000 000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dirty="0">
                          <a:solidFill>
                            <a:srgbClr val="000000"/>
                          </a:solidFill>
                          <a:effectLst/>
                          <a:latin typeface="Calibri"/>
                        </a:rPr>
                        <a:t>Quota </a:t>
                      </a:r>
                      <a:r>
                        <a:rPr lang="fr-CA" sz="700" b="0" i="0" u="none" strike="noStrike" dirty="0" err="1">
                          <a:solidFill>
                            <a:srgbClr val="000000"/>
                          </a:solidFill>
                          <a:effectLst/>
                          <a:latin typeface="Calibri"/>
                        </a:rPr>
                        <a:t>Method</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50 700 000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US" sz="700" b="0" i="0" u="none" strike="noStrike" dirty="0">
                          <a:solidFill>
                            <a:srgbClr val="000000"/>
                          </a:solidFill>
                          <a:effectLst/>
                          <a:latin typeface="Calibri"/>
                        </a:rPr>
                        <a:t>Gender, Age, Region, </a:t>
                      </a:r>
                      <a:r>
                        <a:rPr lang="en-US" sz="700" b="0" i="0" u="none" strike="noStrike" dirty="0" smtClean="0">
                          <a:solidFill>
                            <a:srgbClr val="000000"/>
                          </a:solidFill>
                          <a:effectLst/>
                          <a:latin typeface="Calibri"/>
                        </a:rPr>
                        <a:t>Occupation</a:t>
                      </a:r>
                      <a:endParaRPr lang="en-US"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1-4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3.10%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Germany</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Produkt+Markt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1006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81 800 000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56 500 000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18-70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Jul. 25-Aug. 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3.09%</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2492">
                <a:tc>
                  <a:txBody>
                    <a:bodyPr/>
                    <a:lstStyle/>
                    <a:p>
                      <a:pPr algn="l" fontAlgn="ctr"/>
                      <a:r>
                        <a:rPr lang="fr-CA" sz="700" b="0" i="0" u="none" strike="noStrike">
                          <a:solidFill>
                            <a:srgbClr val="000000"/>
                          </a:solidFill>
                          <a:effectLst/>
                          <a:latin typeface="Calibri"/>
                        </a:rPr>
                        <a:t>Greece</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Centrum S.A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10,961,758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Statified</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6,351,506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18-74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Jul. 18-Aug. 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5.66%</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2492">
                <a:tc>
                  <a:txBody>
                    <a:bodyPr/>
                    <a:lstStyle/>
                    <a:p>
                      <a:pPr algn="l" fontAlgn="ctr"/>
                      <a:r>
                        <a:rPr lang="fr-CA" sz="700" b="0" i="0" u="none" strike="noStrike">
                          <a:solidFill>
                            <a:srgbClr val="000000"/>
                          </a:solidFill>
                          <a:effectLst/>
                          <a:latin typeface="Calibri"/>
                        </a:rPr>
                        <a:t>Hong Kong</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Consumer Search</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800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7 100 000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 quota sampling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6 130 300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Jul. 30-Aug. 19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3.46%</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4611">
                <a:tc>
                  <a:txBody>
                    <a:bodyPr/>
                    <a:lstStyle/>
                    <a:p>
                      <a:pPr algn="l" fontAlgn="ctr"/>
                      <a:r>
                        <a:rPr lang="fr-CA" sz="700" b="0" i="0" u="none" strike="noStrike">
                          <a:solidFill>
                            <a:srgbClr val="000000"/>
                          </a:solidFill>
                          <a:effectLst/>
                          <a:latin typeface="Calibri"/>
                        </a:rPr>
                        <a:t>Iceland</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Capacent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717</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320 000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Random from our Web-panel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247 437</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10-18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3.66%</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India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DataPrompt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803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1 210 193 422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963 600 000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Jul. 23-Aug. 19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3.46%</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01638">
                <a:tc>
                  <a:txBody>
                    <a:bodyPr/>
                    <a:lstStyle/>
                    <a:p>
                      <a:pPr algn="l" fontAlgn="ctr"/>
                      <a:r>
                        <a:rPr lang="fr-CA" sz="700" b="0" i="0" u="none" strike="noStrike">
                          <a:solidFill>
                            <a:srgbClr val="000000"/>
                          </a:solidFill>
                          <a:effectLst/>
                          <a:latin typeface="Calibri"/>
                        </a:rPr>
                        <a:t>Ireland</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Red C Research</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839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4 580 000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US" sz="700" b="0" i="0" u="none" strike="noStrike" dirty="0">
                          <a:solidFill>
                            <a:srgbClr val="000000"/>
                          </a:solidFill>
                          <a:effectLst/>
                          <a:latin typeface="Calibri"/>
                        </a:rPr>
                        <a:t>Random digital dial including both </a:t>
                      </a:r>
                      <a:endParaRPr lang="en-US" sz="700" b="0" i="0" u="none" strike="noStrike" dirty="0" smtClean="0">
                        <a:solidFill>
                          <a:srgbClr val="000000"/>
                        </a:solidFill>
                        <a:effectLst/>
                        <a:latin typeface="Calibri"/>
                      </a:endParaRPr>
                    </a:p>
                    <a:p>
                      <a:pPr algn="ctr" fontAlgn="ctr"/>
                      <a:r>
                        <a:rPr lang="en-US" sz="700" b="0" i="0" u="none" strike="noStrike" dirty="0" smtClean="0">
                          <a:solidFill>
                            <a:srgbClr val="000000"/>
                          </a:solidFill>
                          <a:effectLst/>
                          <a:latin typeface="Calibri"/>
                        </a:rPr>
                        <a:t>landline </a:t>
                      </a:r>
                      <a:r>
                        <a:rPr lang="en-US" sz="700" b="0" i="0" u="none" strike="noStrike" dirty="0">
                          <a:solidFill>
                            <a:srgbClr val="000000"/>
                          </a:solidFill>
                          <a:effectLst/>
                          <a:latin typeface="Calibri"/>
                        </a:rPr>
                        <a:t>and mobile numbers</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3 203 814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US" sz="700" b="0" i="0" u="none" strike="noStrike">
                          <a:solidFill>
                            <a:srgbClr val="000000"/>
                          </a:solidFill>
                          <a:effectLst/>
                          <a:latin typeface="Calibri"/>
                        </a:rPr>
                        <a:t>Gender, Age, Social class and Regio.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8-10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3.38%</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242542">
                <a:tc>
                  <a:txBody>
                    <a:bodyPr/>
                    <a:lstStyle/>
                    <a:p>
                      <a:pPr algn="l" fontAlgn="ctr"/>
                      <a:r>
                        <a:rPr lang="fr-CA" sz="700" b="0" i="0" u="none" strike="noStrike">
                          <a:solidFill>
                            <a:srgbClr val="000000"/>
                          </a:solidFill>
                          <a:effectLst/>
                          <a:latin typeface="Calibri"/>
                        </a:rPr>
                        <a:t>Italy</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Doxa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882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60 300 000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dirty="0">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50 000 000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en-US" sz="700" b="0" i="0" u="none" strike="noStrike" dirty="0">
                          <a:solidFill>
                            <a:srgbClr val="000000"/>
                          </a:solidFill>
                          <a:effectLst/>
                          <a:latin typeface="Calibri"/>
                        </a:rPr>
                        <a:t>Gender, Age, Region, </a:t>
                      </a:r>
                      <a:r>
                        <a:rPr lang="en-US" sz="700" b="0" i="0" u="none" strike="noStrike" dirty="0" smtClean="0">
                          <a:solidFill>
                            <a:srgbClr val="000000"/>
                          </a:solidFill>
                          <a:effectLst/>
                          <a:latin typeface="Calibri"/>
                        </a:rPr>
                        <a:t>Size of Community, Occupation</a:t>
                      </a:r>
                      <a:endParaRPr lang="en-US"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Jul. 21-24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3.30%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2492">
                <a:tc>
                  <a:txBody>
                    <a:bodyPr/>
                    <a:lstStyle/>
                    <a:p>
                      <a:pPr algn="l" fontAlgn="ctr"/>
                      <a:r>
                        <a:rPr lang="fr-CA" sz="700" b="0" i="0" u="none" strike="noStrike">
                          <a:solidFill>
                            <a:srgbClr val="000000"/>
                          </a:solidFill>
                          <a:effectLst/>
                          <a:latin typeface="Calibri"/>
                        </a:rPr>
                        <a:t>Japan</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dirty="0" smtClean="0">
                          <a:solidFill>
                            <a:srgbClr val="000000"/>
                          </a:solidFill>
                          <a:effectLst/>
                          <a:latin typeface="Calibri"/>
                        </a:rPr>
                        <a:t>NRC (Nippon </a:t>
                      </a:r>
                      <a:r>
                        <a:rPr lang="fr-CA" sz="700" b="0" i="0" u="none" strike="noStrike" dirty="0" err="1" smtClean="0">
                          <a:solidFill>
                            <a:srgbClr val="000000"/>
                          </a:solidFill>
                          <a:effectLst/>
                          <a:latin typeface="Calibri"/>
                        </a:rPr>
                        <a:t>Research</a:t>
                      </a:r>
                      <a:r>
                        <a:rPr lang="fr-CA" sz="700" b="0" i="0" u="none" strike="noStrike" dirty="0" smtClean="0">
                          <a:solidFill>
                            <a:srgbClr val="000000"/>
                          </a:solidFill>
                          <a:effectLst/>
                          <a:latin typeface="Calibri"/>
                        </a:rPr>
                        <a:t> Center )</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126,475,664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99,604,610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18-79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11-15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3.10%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Kenya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Infinite Insight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1003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38 610 097</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26 254 865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Jul. 30-Aug. 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3.09%</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2492">
                <a:tc>
                  <a:txBody>
                    <a:bodyPr/>
                    <a:lstStyle/>
                    <a:p>
                      <a:pPr algn="l" fontAlgn="ctr"/>
                      <a:r>
                        <a:rPr lang="fr-CA" sz="700" b="0" i="0" u="none" strike="noStrike">
                          <a:solidFill>
                            <a:srgbClr val="000000"/>
                          </a:solidFill>
                          <a:effectLst/>
                          <a:latin typeface="Calibri"/>
                        </a:rPr>
                        <a:t>Lebanon</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Reach</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3 759 136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2 781 760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1-30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4.38%</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Luthuania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UAB RAIT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703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3 200 000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 Probilty Routine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2 625 400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15-74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 Education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Aug. 1-18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3.10%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01638">
                <a:tc>
                  <a:txBody>
                    <a:bodyPr/>
                    <a:lstStyle/>
                    <a:p>
                      <a:pPr algn="l" fontAlgn="ctr"/>
                      <a:r>
                        <a:rPr lang="fr-CA" sz="700" b="0" i="0" u="none" strike="noStrike">
                          <a:solidFill>
                            <a:srgbClr val="000000"/>
                          </a:solidFill>
                          <a:effectLst/>
                          <a:latin typeface="Calibri"/>
                        </a:rPr>
                        <a:t>Macedonia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BRIMA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820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GB" sz="700" b="0" i="0" u="none" strike="noStrike">
                          <a:solidFill>
                            <a:srgbClr val="000000"/>
                          </a:solidFill>
                          <a:effectLst/>
                          <a:latin typeface="Calibri"/>
                        </a:rPr>
                        <a:t>2 052 722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GB" sz="700" b="0" i="0" u="none" strike="noStrike">
                          <a:solidFill>
                            <a:srgbClr val="000000"/>
                          </a:solidFill>
                          <a:effectLst/>
                          <a:latin typeface="Calibri"/>
                        </a:rPr>
                        <a:t>Multi stage stratified random probability</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1 689 265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US" sz="700" b="0" i="0" u="none" strike="noStrike">
                          <a:solidFill>
                            <a:srgbClr val="000000"/>
                          </a:solidFill>
                          <a:effectLst/>
                          <a:latin typeface="Calibri"/>
                        </a:rPr>
                        <a:t>Gender, Age, Region size, Nationality</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Sept. 1-7</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smtClean="0">
                          <a:solidFill>
                            <a:srgbClr val="000000"/>
                          </a:solidFill>
                          <a:effectLst/>
                          <a:latin typeface="Calibri"/>
                        </a:rPr>
                        <a:t>3.42%</a:t>
                      </a:r>
                      <a:r>
                        <a:rPr lang="fr-CA" sz="700" b="0" i="0" u="none" strike="noStrike">
                          <a:solidFill>
                            <a:srgbClr val="000000"/>
                          </a:solidFill>
                          <a:effectLst/>
                          <a:latin typeface="Calibri"/>
                        </a:rPr>
                        <a:t> </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chemeClr val="bg1">
                        <a:lumMod val="75000"/>
                      </a:schemeClr>
                    </a:solidFill>
                  </a:tcPr>
                </a:tc>
              </a:tr>
              <a:tr h="201638">
                <a:tc>
                  <a:txBody>
                    <a:bodyPr/>
                    <a:lstStyle/>
                    <a:p>
                      <a:pPr algn="l" fontAlgn="ctr"/>
                      <a:r>
                        <a:rPr lang="fr-CA" sz="700" b="0" i="0" u="none" strike="noStrike">
                          <a:solidFill>
                            <a:srgbClr val="000000"/>
                          </a:solidFill>
                          <a:effectLst/>
                          <a:latin typeface="Calibri"/>
                        </a:rPr>
                        <a:t>Pakistan</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Gallup Pakistan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1752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187 342 721 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Stratified Probability Sampling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88 000 000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en-US" sz="700" b="0" i="0" u="none" strike="noStrike">
                          <a:solidFill>
                            <a:srgbClr val="000000"/>
                          </a:solidFill>
                          <a:effectLst/>
                          <a:latin typeface="Calibri"/>
                        </a:rPr>
                        <a:t>Gender, Age, Region, Type of settlement</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Aug. 7-13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3.70%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4611">
                <a:tc>
                  <a:txBody>
                    <a:bodyPr/>
                    <a:lstStyle/>
                    <a:p>
                      <a:pPr algn="l" fontAlgn="ctr"/>
                      <a:r>
                        <a:rPr lang="fr-CA" sz="700" b="0" i="0" u="none" strike="noStrike">
                          <a:solidFill>
                            <a:srgbClr val="000000"/>
                          </a:solidFill>
                          <a:effectLst/>
                          <a:latin typeface="Calibri"/>
                        </a:rPr>
                        <a:t>Palestine</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PCPO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992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4 170 000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1 876 500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Jul. 20-Aug. 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2.34%</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94640">
                <a:tc>
                  <a:txBody>
                    <a:bodyPr/>
                    <a:lstStyle/>
                    <a:p>
                      <a:pPr algn="l" fontAlgn="ctr"/>
                      <a:r>
                        <a:rPr lang="fr-CA" sz="700" b="0" i="0" u="none" strike="noStrike">
                          <a:solidFill>
                            <a:srgbClr val="000000"/>
                          </a:solidFill>
                          <a:effectLst/>
                          <a:latin typeface="Calibri"/>
                        </a:rPr>
                        <a:t>Peru</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Datum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918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27 412 157</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probabilistic, multistage stratified allocation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16 085 385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18-69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Aug. 5-8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3.11%</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4611">
                <a:tc>
                  <a:txBody>
                    <a:bodyPr/>
                    <a:lstStyle/>
                    <a:p>
                      <a:pPr algn="l" fontAlgn="ctr"/>
                      <a:r>
                        <a:rPr lang="fr-CA" sz="700" b="0" i="0" u="none" strike="noStrike">
                          <a:solidFill>
                            <a:srgbClr val="000000"/>
                          </a:solidFill>
                          <a:effectLst/>
                          <a:latin typeface="Calibri"/>
                        </a:rPr>
                        <a:t>Poland</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Mareco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305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38 200 000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Stratified 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5 100 000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15-65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Jul. 28-Aug. 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3.23%</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Romania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TNS CSOP</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750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21 431 298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Stratified Probability Sampling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18 190 003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Jul. 24-Aug. 1</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5.61%</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4611">
                <a:tc>
                  <a:txBody>
                    <a:bodyPr/>
                    <a:lstStyle/>
                    <a:p>
                      <a:pPr algn="l" fontAlgn="ctr"/>
                      <a:r>
                        <a:rPr lang="fr-CA" sz="700" b="0" i="0" u="none" strike="noStrike">
                          <a:solidFill>
                            <a:srgbClr val="000000"/>
                          </a:solidFill>
                          <a:effectLst/>
                          <a:latin typeface="Calibri"/>
                        </a:rPr>
                        <a:t>Russia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Romir</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1180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143 000 000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69 000 000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18-44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5-9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3.58%</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Saudi Arabia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PARC</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1155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27 000 000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13 000 000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Jul. 19 - Aug. 24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2.85%</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01638">
                <a:tc>
                  <a:txBody>
                    <a:bodyPr/>
                    <a:lstStyle/>
                    <a:p>
                      <a:pPr algn="l" fontAlgn="ctr"/>
                      <a:r>
                        <a:rPr lang="fr-CA" sz="700" b="0" i="0" u="none" strike="noStrike">
                          <a:solidFill>
                            <a:srgbClr val="000000"/>
                          </a:solidFill>
                          <a:effectLst/>
                          <a:latin typeface="Calibri"/>
                        </a:rPr>
                        <a:t>South Africa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dirty="0" smtClean="0">
                          <a:solidFill>
                            <a:srgbClr val="000000"/>
                          </a:solidFill>
                          <a:effectLst/>
                          <a:latin typeface="Calibri"/>
                        </a:rPr>
                        <a:t>TRS (</a:t>
                      </a:r>
                      <a:r>
                        <a:rPr lang="fr-CA" sz="700" b="0" i="0" u="none" strike="noStrike" dirty="0" err="1" smtClean="0">
                          <a:solidFill>
                            <a:srgbClr val="000000"/>
                          </a:solidFill>
                          <a:effectLst/>
                          <a:latin typeface="Calibri"/>
                        </a:rPr>
                        <a:t>Topline</a:t>
                      </a:r>
                      <a:r>
                        <a:rPr lang="fr-CA" sz="700" b="0" i="0" u="none" strike="noStrike" dirty="0" smtClean="0">
                          <a:solidFill>
                            <a:srgbClr val="000000"/>
                          </a:solidFill>
                          <a:effectLst/>
                          <a:latin typeface="Calibri"/>
                        </a:rPr>
                        <a:t> </a:t>
                      </a:r>
                      <a:r>
                        <a:rPr lang="fr-CA" sz="700" b="0" i="0" u="none" strike="noStrike" dirty="0" err="1" smtClean="0">
                          <a:solidFill>
                            <a:srgbClr val="000000"/>
                          </a:solidFill>
                          <a:effectLst/>
                          <a:latin typeface="Calibri"/>
                        </a:rPr>
                        <a:t>Research</a:t>
                      </a:r>
                      <a:r>
                        <a:rPr lang="fr-CA" sz="700" b="0" i="0" u="none" strike="noStrike" dirty="0" smtClean="0">
                          <a:solidFill>
                            <a:srgbClr val="000000"/>
                          </a:solidFill>
                          <a:effectLst/>
                          <a:latin typeface="Calibri"/>
                        </a:rPr>
                        <a:t> Solutions)</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49 320 000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dirty="0" err="1">
                          <a:solidFill>
                            <a:srgbClr val="000000"/>
                          </a:solidFill>
                          <a:effectLst/>
                          <a:latin typeface="Calibri"/>
                        </a:rPr>
                        <a:t>Random</a:t>
                      </a:r>
                      <a:r>
                        <a:rPr lang="fr-CA" sz="700" b="0" i="0" u="none" strike="noStrike" dirty="0">
                          <a:solidFill>
                            <a:srgbClr val="000000"/>
                          </a:solidFill>
                          <a:effectLst/>
                          <a:latin typeface="Calibri"/>
                        </a:rPr>
                        <a:t> </a:t>
                      </a:r>
                      <a:endParaRPr lang="fr-CA" sz="700" b="0" i="0" u="none" strike="noStrike" dirty="0" smtClean="0">
                        <a:solidFill>
                          <a:srgbClr val="000000"/>
                        </a:solidFill>
                        <a:effectLst/>
                        <a:latin typeface="Calibri"/>
                      </a:endParaRPr>
                    </a:p>
                    <a:p>
                      <a:pPr algn="ctr" fontAlgn="ctr"/>
                      <a:r>
                        <a:rPr lang="fr-CA" sz="700" b="0" i="0" u="none" strike="noStrike" dirty="0" smtClean="0">
                          <a:solidFill>
                            <a:srgbClr val="000000"/>
                          </a:solidFill>
                          <a:effectLst/>
                          <a:latin typeface="Calibri"/>
                        </a:rPr>
                        <a:t>(</a:t>
                      </a:r>
                      <a:r>
                        <a:rPr lang="fr-CA" sz="700" b="0" i="0" u="none" strike="noStrike" dirty="0">
                          <a:solidFill>
                            <a:srgbClr val="000000"/>
                          </a:solidFill>
                          <a:effectLst/>
                          <a:latin typeface="Calibri"/>
                        </a:rPr>
                        <a:t>Johannesburg, Durban, </a:t>
                      </a:r>
                      <a:r>
                        <a:rPr lang="fr-CA" sz="700" b="0" i="0" u="none" strike="noStrike" dirty="0" err="1">
                          <a:solidFill>
                            <a:srgbClr val="000000"/>
                          </a:solidFill>
                          <a:effectLst/>
                          <a:latin typeface="Calibri"/>
                        </a:rPr>
                        <a:t>Capetown</a:t>
                      </a:r>
                      <a:r>
                        <a:rPr lang="fr-CA" sz="700" b="0" i="0" u="none" strike="noStrike" dirty="0">
                          <a:solidFill>
                            <a:srgbClr val="000000"/>
                          </a:solidFill>
                          <a:effectLst/>
                          <a:latin typeface="Calibri"/>
                        </a:rPr>
                        <a:t>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Urban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33 819 800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Jul. 29-Aug. 10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2.88%</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Korea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Gallup Korea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500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49 773 145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Random Soft Quota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40 359 211</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Aug. 9-18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4.90%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102492">
                <a:tc>
                  <a:txBody>
                    <a:bodyPr/>
                    <a:lstStyle/>
                    <a:p>
                      <a:pPr algn="l" fontAlgn="ctr"/>
                      <a:r>
                        <a:rPr lang="fr-CA" sz="700" b="0" i="0" u="none" strike="noStrike">
                          <a:solidFill>
                            <a:srgbClr val="000000"/>
                          </a:solidFill>
                          <a:effectLst/>
                          <a:latin typeface="Calibri"/>
                        </a:rPr>
                        <a:t>Sweden</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CMA Research</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1049</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9 446 812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Statified</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7 250 000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15-75</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9-13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3.03%</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04611">
                <a:tc>
                  <a:txBody>
                    <a:bodyPr/>
                    <a:lstStyle/>
                    <a:p>
                      <a:pPr algn="l" fontAlgn="ctr"/>
                      <a:r>
                        <a:rPr lang="fr-CA" sz="700" b="0" i="0" u="none" strike="noStrike">
                          <a:solidFill>
                            <a:srgbClr val="000000"/>
                          </a:solidFill>
                          <a:effectLst/>
                          <a:latin typeface="Calibri"/>
                        </a:rPr>
                        <a:t>Swizterland</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l" fontAlgn="ctr"/>
                      <a:r>
                        <a:rPr lang="fr-CA" sz="700" b="0" i="0" u="none" strike="noStrike">
                          <a:solidFill>
                            <a:srgbClr val="000000"/>
                          </a:solidFill>
                          <a:effectLst/>
                          <a:latin typeface="Calibri"/>
                        </a:rPr>
                        <a:t>Isopublic</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Face to Face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343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en-GB" sz="700" b="0" i="0" u="none" strike="noStrike">
                          <a:solidFill>
                            <a:srgbClr val="000000"/>
                          </a:solidFill>
                          <a:effectLst/>
                          <a:latin typeface="Calibri"/>
                        </a:rPr>
                        <a:t>7 870 134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en-GB" sz="700" b="0" i="0" u="none" strike="noStrike">
                          <a:solidFill>
                            <a:srgbClr val="000000"/>
                          </a:solidFill>
                          <a:effectLst/>
                          <a:latin typeface="Calibri"/>
                        </a:rPr>
                        <a:t>Random-quota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6 050 314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15-74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 Region</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a:solidFill>
                            <a:srgbClr val="000000"/>
                          </a:solidFill>
                          <a:effectLst/>
                          <a:latin typeface="Calibri"/>
                        </a:rPr>
                        <a:t>Sept. 21-Oct. 3</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ctr" fontAlgn="ctr"/>
                      <a:r>
                        <a:rPr lang="fr-CA" sz="700" b="0" i="0" u="none" strike="noStrike" smtClean="0">
                          <a:solidFill>
                            <a:srgbClr val="000000"/>
                          </a:solidFill>
                          <a:effectLst/>
                          <a:latin typeface="Calibri"/>
                        </a:rPr>
                        <a:t>5.29%</a:t>
                      </a:r>
                      <a:r>
                        <a:rPr lang="fr-CA" sz="700" b="0" i="0" u="none" strike="noStrike">
                          <a:solidFill>
                            <a:srgbClr val="000000"/>
                          </a:solidFill>
                          <a:effectLst/>
                          <a:latin typeface="Calibri"/>
                        </a:rPr>
                        <a:t> </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noFill/>
                  </a:tcPr>
                </a:tc>
              </a:tr>
              <a:tr h="104611">
                <a:tc>
                  <a:txBody>
                    <a:bodyPr/>
                    <a:lstStyle/>
                    <a:p>
                      <a:pPr algn="l" fontAlgn="ctr"/>
                      <a:r>
                        <a:rPr lang="fr-CA" sz="700" b="0" i="0" u="none" strike="noStrike">
                          <a:solidFill>
                            <a:srgbClr val="000000"/>
                          </a:solidFill>
                          <a:effectLst/>
                          <a:latin typeface="Calibri"/>
                        </a:rPr>
                        <a:t>Tunisia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l" fontAlgn="ctr"/>
                      <a:r>
                        <a:rPr lang="fr-CA" sz="700" b="0" i="0" u="none" strike="noStrike">
                          <a:solidFill>
                            <a:srgbClr val="000000"/>
                          </a:solidFill>
                          <a:effectLst/>
                          <a:latin typeface="Calibri"/>
                        </a:rPr>
                        <a:t>EMRHOD</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CATI</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600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9 910 872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en-GB" sz="700" b="0" i="0" u="none" strike="noStrike">
                          <a:solidFill>
                            <a:srgbClr val="000000"/>
                          </a:solidFill>
                          <a:effectLst/>
                          <a:latin typeface="Calibri"/>
                        </a:rPr>
                        <a:t>Stratified (governorates are strata)</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732 326</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No</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Aug. 22-27</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c>
                  <a:txBody>
                    <a:bodyPr/>
                    <a:lstStyle/>
                    <a:p>
                      <a:pPr algn="ctr" fontAlgn="ctr"/>
                      <a:r>
                        <a:rPr lang="fr-CA" sz="700" b="0" i="0" u="none" strike="noStrike">
                          <a:solidFill>
                            <a:srgbClr val="000000"/>
                          </a:solidFill>
                          <a:effectLst/>
                          <a:latin typeface="Calibri"/>
                        </a:rPr>
                        <a:t>4.00%</a:t>
                      </a: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solidFill>
                      <a:srgbClr val="BFBFBF"/>
                    </a:solidFill>
                  </a:tcPr>
                </a:tc>
              </a:tr>
              <a:tr h="139094">
                <a:tc>
                  <a:txBody>
                    <a:bodyPr/>
                    <a:lstStyle/>
                    <a:p>
                      <a:pPr algn="l" fontAlgn="ctr"/>
                      <a:r>
                        <a:rPr lang="fr-CA" sz="700" b="0" i="0" u="none" strike="noStrike">
                          <a:solidFill>
                            <a:srgbClr val="000000"/>
                          </a:solidFill>
                          <a:effectLst/>
                          <a:latin typeface="Calibri"/>
                        </a:rPr>
                        <a:t>USA</a:t>
                      </a:r>
                    </a:p>
                  </a:txBody>
                  <a:tcPr marL="3601" marR="3601" marT="3601" marB="0" anchor="ctr">
                    <a:lnL w="19050" cap="flat" cmpd="sng" algn="ctr">
                      <a:solidFill>
                        <a:srgbClr val="99CC00"/>
                      </a:solidFill>
                      <a:prstDash val="solid"/>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l" fontAlgn="ctr"/>
                      <a:r>
                        <a:rPr lang="fr-CA" sz="700" b="0" i="0" u="none" strike="noStrike">
                          <a:solidFill>
                            <a:srgbClr val="000000"/>
                          </a:solidFill>
                          <a:effectLst/>
                          <a:latin typeface="Calibri"/>
                        </a:rPr>
                        <a:t>TRiG</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dirty="0">
                          <a:solidFill>
                            <a:srgbClr val="000000"/>
                          </a:solidFill>
                          <a:effectLst/>
                          <a:latin typeface="Calibri"/>
                        </a:rPr>
                        <a:t>Online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1002</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313 232 044</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Random</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National</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234 265 000</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18+</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Gender, Age, Region, Race</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a:solidFill>
                            <a:srgbClr val="000000"/>
                          </a:solidFill>
                          <a:effectLst/>
                          <a:latin typeface="Calibri"/>
                        </a:rPr>
                        <a:t>Aug. 8-12 </a:t>
                      </a:r>
                    </a:p>
                  </a:txBody>
                  <a:tcPr marL="3601" marR="3601" marT="3601"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tcPr>
                </a:tc>
                <a:tc>
                  <a:txBody>
                    <a:bodyPr/>
                    <a:lstStyle/>
                    <a:p>
                      <a:pPr algn="ctr" fontAlgn="ctr"/>
                      <a:r>
                        <a:rPr lang="fr-CA" sz="700" b="0" i="0" u="none" strike="noStrike" dirty="0">
                          <a:solidFill>
                            <a:srgbClr val="000000"/>
                          </a:solidFill>
                          <a:effectLst/>
                          <a:latin typeface="Calibri"/>
                        </a:rPr>
                        <a:t> </a:t>
                      </a:r>
                      <a:r>
                        <a:rPr lang="fr-CA" sz="700" b="0" i="0" u="none" strike="noStrike" dirty="0" smtClean="0">
                          <a:solidFill>
                            <a:srgbClr val="000000"/>
                          </a:solidFill>
                          <a:effectLst/>
                          <a:latin typeface="Calibri"/>
                        </a:rPr>
                        <a:t>3.10%</a:t>
                      </a:r>
                      <a:endParaRPr lang="fr-CA" sz="700" b="0" i="0" u="none" strike="noStrike" dirty="0">
                        <a:solidFill>
                          <a:srgbClr val="000000"/>
                        </a:solidFill>
                        <a:effectLst/>
                        <a:latin typeface="Calibri"/>
                      </a:endParaRPr>
                    </a:p>
                  </a:txBody>
                  <a:tcPr marL="3601" marR="3601" marT="3601" marB="0" anchor="ctr">
                    <a:lnL w="6350" cap="flat" cmpd="sng" algn="ctr">
                      <a:solidFill>
                        <a:srgbClr val="BFBFBF"/>
                      </a:solidFill>
                      <a:prstDash val="dot"/>
                      <a:round/>
                      <a:headEnd type="none" w="med" len="med"/>
                      <a:tailEnd type="none" w="med" len="med"/>
                    </a:lnL>
                    <a:lnR w="19050" cap="flat" cmpd="sng" algn="ctr">
                      <a:solidFill>
                        <a:srgbClr val="99CC00"/>
                      </a:solidFill>
                      <a:prstDash val="solid"/>
                      <a:round/>
                      <a:headEnd type="none" w="med" len="med"/>
                      <a:tailEnd type="none" w="med" len="med"/>
                    </a:lnR>
                    <a:lnT w="6350" cap="flat" cmpd="sng" algn="ctr">
                      <a:solidFill>
                        <a:srgbClr val="BFBFBF"/>
                      </a:solidFill>
                      <a:prstDash val="dot"/>
                      <a:round/>
                      <a:headEnd type="none" w="med" len="med"/>
                      <a:tailEnd type="none" w="med" len="med"/>
                    </a:lnT>
                    <a:lnB w="19050" cap="flat" cmpd="sng" algn="ctr">
                      <a:solidFill>
                        <a:srgbClr val="99CC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1042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0"/>
          </p:nvPr>
        </p:nvSpPr>
        <p:spPr>
          <a:noFill/>
        </p:spPr>
        <p:txBody>
          <a:bodyPr/>
          <a:lstStyle/>
          <a:p>
            <a:fld id="{9D6C9F93-3A42-411B-810B-C7EC09D4444B}" type="slidenum">
              <a:rPr lang="fr-CA" smtClean="0"/>
              <a:pPr/>
              <a:t>6</a:t>
            </a:fld>
            <a:endParaRPr lang="fr-CA" smtClean="0"/>
          </a:p>
        </p:txBody>
      </p:sp>
      <p:pic>
        <p:nvPicPr>
          <p:cNvPr id="24578" name="Picture 10" descr="doctor_talking_with_patient-729412"/>
          <p:cNvPicPr>
            <a:picLocks noChangeAspect="1" noChangeArrowheads="1"/>
          </p:cNvPicPr>
          <p:nvPr/>
        </p:nvPicPr>
        <p:blipFill>
          <a:blip r:embed="rId3"/>
          <a:srcRect/>
          <a:stretch>
            <a:fillRect/>
          </a:stretch>
        </p:blipFill>
        <p:spPr bwMode="auto">
          <a:xfrm>
            <a:off x="5081588" y="765175"/>
            <a:ext cx="4062412" cy="6092825"/>
          </a:xfrm>
          <a:prstGeom prst="rect">
            <a:avLst/>
          </a:prstGeom>
          <a:noFill/>
          <a:ln w="9525">
            <a:noFill/>
            <a:miter lim="800000"/>
            <a:headEnd/>
            <a:tailEnd/>
          </a:ln>
        </p:spPr>
      </p:pic>
      <p:sp>
        <p:nvSpPr>
          <p:cNvPr id="24579" name="Rectangle 4"/>
          <p:cNvSpPr>
            <a:spLocks noChangeArrowheads="1"/>
          </p:cNvSpPr>
          <p:nvPr/>
        </p:nvSpPr>
        <p:spPr bwMode="auto">
          <a:xfrm>
            <a:off x="696913" y="76200"/>
            <a:ext cx="7772400" cy="555625"/>
          </a:xfrm>
          <a:prstGeom prst="rect">
            <a:avLst/>
          </a:prstGeom>
          <a:noFill/>
          <a:ln w="9525">
            <a:noFill/>
            <a:miter lim="800000"/>
            <a:headEnd/>
            <a:tailEnd/>
          </a:ln>
        </p:spPr>
        <p:txBody>
          <a:bodyPr lIns="91436" tIns="45718" rIns="91436" bIns="45718" anchor="ctr"/>
          <a:lstStyle/>
          <a:p>
            <a:pPr algn="ctr"/>
            <a:r>
              <a:rPr lang="en-US" sz="1800" b="1" dirty="0" smtClean="0">
                <a:solidFill>
                  <a:schemeClr val="tx2"/>
                </a:solidFill>
              </a:rPr>
              <a:t>3. KEY </a:t>
            </a:r>
            <a:r>
              <a:rPr lang="en-US" sz="1800" b="1" dirty="0">
                <a:solidFill>
                  <a:schemeClr val="tx2"/>
                </a:solidFill>
              </a:rPr>
              <a:t>FINDINGS</a:t>
            </a:r>
          </a:p>
        </p:txBody>
      </p:sp>
      <p:sp>
        <p:nvSpPr>
          <p:cNvPr id="24580" name="Rectangle 5"/>
          <p:cNvSpPr>
            <a:spLocks noChangeArrowheads="1"/>
          </p:cNvSpPr>
          <p:nvPr/>
        </p:nvSpPr>
        <p:spPr bwMode="auto">
          <a:xfrm>
            <a:off x="0" y="506413"/>
            <a:ext cx="9144000" cy="285750"/>
          </a:xfrm>
          <a:prstGeom prst="rect">
            <a:avLst/>
          </a:prstGeom>
          <a:solidFill>
            <a:srgbClr val="99CC00"/>
          </a:solidFill>
          <a:ln w="9525" algn="ctr">
            <a:noFill/>
            <a:miter lim="800000"/>
            <a:headEnd/>
            <a:tailEnd/>
          </a:ln>
        </p:spPr>
        <p:txBody>
          <a:bodyPr lIns="57150" tIns="28575" rIns="57150" bIns="28575" anchor="ctr">
            <a:spAutoFit/>
          </a:bodyPr>
          <a:lstStyle/>
          <a:p>
            <a:pPr algn="ctr" fontAlgn="b"/>
            <a:r>
              <a:rPr lang="en-US" altLang="ko-KR" sz="1500" b="1" smtClean="0">
                <a:solidFill>
                  <a:schemeClr val="bg1"/>
                </a:solidFill>
                <a:ea typeface="굴림"/>
                <a:cs typeface="굴림"/>
              </a:rPr>
              <a:t>Doctor-Patient  </a:t>
            </a:r>
            <a:r>
              <a:rPr lang="en-US" altLang="ko-KR" sz="1500" b="1">
                <a:solidFill>
                  <a:schemeClr val="bg1"/>
                </a:solidFill>
                <a:ea typeface="굴림"/>
                <a:cs typeface="굴림"/>
              </a:rPr>
              <a:t>Relationship </a:t>
            </a:r>
            <a:r>
              <a:rPr lang="en-US" altLang="ko-KR" sz="1500" b="1" smtClean="0">
                <a:solidFill>
                  <a:schemeClr val="bg1"/>
                </a:solidFill>
                <a:ea typeface="굴림"/>
                <a:cs typeface="굴림"/>
              </a:rPr>
              <a:t>Around </a:t>
            </a:r>
            <a:r>
              <a:rPr lang="en-US" altLang="ko-KR" sz="1500" b="1">
                <a:solidFill>
                  <a:schemeClr val="bg1"/>
                </a:solidFill>
                <a:ea typeface="굴림"/>
                <a:cs typeface="굴림"/>
              </a:rPr>
              <a:t>the </a:t>
            </a:r>
            <a:r>
              <a:rPr lang="en-US" altLang="ko-KR" sz="1500" b="1" smtClean="0">
                <a:solidFill>
                  <a:schemeClr val="bg1"/>
                </a:solidFill>
                <a:ea typeface="굴림"/>
                <a:cs typeface="굴림"/>
              </a:rPr>
              <a:t>World</a:t>
            </a:r>
            <a:endParaRPr lang="en-US" sz="1500" b="1">
              <a:solidFill>
                <a:schemeClr val="bg1"/>
              </a:solidFill>
            </a:endParaRPr>
          </a:p>
        </p:txBody>
      </p:sp>
      <p:pic>
        <p:nvPicPr>
          <p:cNvPr id="24582" name="Picture 1029" descr="win_logo_col TRANSPARENT"/>
          <p:cNvPicPr>
            <a:picLocks noChangeAspect="1" noChangeArrowheads="1"/>
          </p:cNvPicPr>
          <p:nvPr/>
        </p:nvPicPr>
        <p:blipFill>
          <a:blip r:embed="rId4"/>
          <a:srcRect/>
          <a:stretch>
            <a:fillRect/>
          </a:stretch>
        </p:blipFill>
        <p:spPr bwMode="auto">
          <a:xfrm>
            <a:off x="7912100" y="6389688"/>
            <a:ext cx="1165225" cy="415925"/>
          </a:xfrm>
          <a:prstGeom prst="rect">
            <a:avLst/>
          </a:prstGeom>
          <a:noFill/>
          <a:ln w="9525">
            <a:noFill/>
            <a:miter lim="800000"/>
            <a:headEnd/>
            <a:tailEnd/>
          </a:ln>
        </p:spPr>
      </p:pic>
      <p:sp>
        <p:nvSpPr>
          <p:cNvPr id="7" name="Text Box 6"/>
          <p:cNvSpPr txBox="1">
            <a:spLocks noChangeArrowheads="1"/>
          </p:cNvSpPr>
          <p:nvPr/>
        </p:nvSpPr>
        <p:spPr bwMode="auto">
          <a:xfrm>
            <a:off x="323849" y="1329149"/>
            <a:ext cx="3960119" cy="5478423"/>
          </a:xfrm>
          <a:prstGeom prst="rect">
            <a:avLst/>
          </a:prstGeom>
          <a:noFill/>
          <a:ln w="9525" algn="ctr">
            <a:noFill/>
            <a:miter lim="800000"/>
            <a:headEnd/>
            <a:tailEnd/>
          </a:ln>
        </p:spPr>
        <p:txBody>
          <a:bodyPr wrap="square">
            <a:spAutoFit/>
          </a:bodyPr>
          <a:lstStyle/>
          <a:p>
            <a:pPr marL="342900" indent="-342900" fontAlgn="b">
              <a:buFont typeface="+mj-lt"/>
              <a:buAutoNum type="arabicPeriod"/>
            </a:pPr>
            <a:r>
              <a:rPr lang="en-US" b="1" dirty="0"/>
              <a:t>Communication effectiveness between doctors and patients is related to being compliant to taking prescribed medication exactly as the doctor directed. </a:t>
            </a:r>
            <a:endParaRPr lang="en-US" b="1" dirty="0" smtClean="0"/>
          </a:p>
          <a:p>
            <a:pPr marL="342900" indent="-342900" fontAlgn="b">
              <a:buFont typeface="+mj-lt"/>
              <a:buAutoNum type="arabicPeriod"/>
            </a:pPr>
            <a:endParaRPr lang="en-US" b="1" dirty="0"/>
          </a:p>
          <a:p>
            <a:pPr marL="342900" indent="-342900" fontAlgn="b">
              <a:buFont typeface="+mj-lt"/>
              <a:buAutoNum type="arabicPeriod"/>
            </a:pPr>
            <a:r>
              <a:rPr lang="en-US" b="1" dirty="0"/>
              <a:t>Communication Assessment Tool (CAT™) showed the communication between </a:t>
            </a:r>
            <a:r>
              <a:rPr lang="en-US" b="1" dirty="0" smtClean="0"/>
              <a:t>doctor and </a:t>
            </a:r>
            <a:r>
              <a:rPr lang="en-US" b="1" dirty="0"/>
              <a:t>patients is poor with a very low score of 22</a:t>
            </a:r>
            <a:r>
              <a:rPr lang="en-US" b="1" dirty="0" smtClean="0"/>
              <a:t>%.</a:t>
            </a:r>
          </a:p>
          <a:p>
            <a:pPr marL="342900" indent="-342900" fontAlgn="b">
              <a:buFont typeface="+mj-lt"/>
              <a:buAutoNum type="arabicPeriod"/>
            </a:pPr>
            <a:endParaRPr lang="en-US" b="1" dirty="0"/>
          </a:p>
          <a:p>
            <a:pPr marL="342900" indent="-342900" fontAlgn="b">
              <a:buFont typeface="+mj-lt"/>
              <a:buAutoNum type="arabicPeriod"/>
            </a:pPr>
            <a:r>
              <a:rPr lang="en-US" b="1" dirty="0"/>
              <a:t>Asian markets are amongst the lowest on communication </a:t>
            </a:r>
            <a:r>
              <a:rPr lang="en-US" b="1" dirty="0" smtClean="0"/>
              <a:t>effectiveness.</a:t>
            </a:r>
          </a:p>
          <a:p>
            <a:pPr marL="342900" indent="-342900" fontAlgn="b">
              <a:buFont typeface="+mj-lt"/>
              <a:buAutoNum type="arabicPeriod"/>
            </a:pPr>
            <a:endParaRPr lang="en-US" b="1" dirty="0"/>
          </a:p>
          <a:p>
            <a:pPr marL="342900" indent="-342900" fontAlgn="b">
              <a:buFont typeface="+mj-lt"/>
              <a:buAutoNum type="arabicPeriod"/>
            </a:pPr>
            <a:r>
              <a:rPr lang="en-US" b="1" dirty="0" smtClean="0"/>
              <a:t>Directionally, comparing results from prior years, communication </a:t>
            </a:r>
            <a:r>
              <a:rPr lang="en-US" b="1" dirty="0"/>
              <a:t>effectiveness between doctors and </a:t>
            </a:r>
            <a:r>
              <a:rPr lang="en-US" b="1" dirty="0" smtClean="0"/>
              <a:t>patients on a global level trended downward.</a:t>
            </a:r>
          </a:p>
          <a:p>
            <a:pPr marL="342900" indent="-342900" fontAlgn="b">
              <a:buFont typeface="+mj-lt"/>
              <a:buAutoNum type="arabicPeriod"/>
            </a:pPr>
            <a:endParaRPr lang="en-US" b="1" dirty="0"/>
          </a:p>
          <a:p>
            <a:pPr fontAlgn="b"/>
            <a:endParaRPr lang="en-US" b="1" dirty="0" smtClean="0"/>
          </a:p>
          <a:p>
            <a:pPr fontAlgn="b"/>
            <a:endParaRPr lang="en-US"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2246"/>
            <a:ext cx="9144000" cy="605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2" name="Slide Number Placeholder 2"/>
          <p:cNvSpPr txBox="1">
            <a:spLocks noGrp="1"/>
          </p:cNvSpPr>
          <p:nvPr/>
        </p:nvSpPr>
        <p:spPr bwMode="auto">
          <a:xfrm>
            <a:off x="85725" y="6453188"/>
            <a:ext cx="585788" cy="333375"/>
          </a:xfrm>
          <a:prstGeom prst="rect">
            <a:avLst/>
          </a:prstGeom>
          <a:noFill/>
          <a:ln w="9525">
            <a:noFill/>
            <a:miter lim="800000"/>
            <a:headEnd/>
            <a:tailEnd/>
          </a:ln>
        </p:spPr>
        <p:txBody>
          <a:bodyPr/>
          <a:lstStyle/>
          <a:p>
            <a:fld id="{08F82B9F-710B-4D25-B7AE-BE2A3E59D3F9}" type="slidenum">
              <a:rPr lang="fr-CA" b="1"/>
              <a:pPr/>
              <a:t>7</a:t>
            </a:fld>
            <a:endParaRPr lang="fr-CA" b="1"/>
          </a:p>
        </p:txBody>
      </p:sp>
      <p:sp>
        <p:nvSpPr>
          <p:cNvPr id="65553" name="Rectangle 2"/>
          <p:cNvSpPr>
            <a:spLocks noChangeArrowheads="1"/>
          </p:cNvSpPr>
          <p:nvPr/>
        </p:nvSpPr>
        <p:spPr bwMode="auto">
          <a:xfrm>
            <a:off x="250825" y="1268413"/>
            <a:ext cx="4321175" cy="5040312"/>
          </a:xfrm>
          <a:prstGeom prst="rect">
            <a:avLst/>
          </a:prstGeom>
          <a:noFill/>
          <a:ln w="9525" algn="ctr">
            <a:noFill/>
            <a:miter lim="800000"/>
            <a:headEnd/>
            <a:tailEnd/>
          </a:ln>
        </p:spPr>
        <p:txBody>
          <a:bodyPr wrap="none" anchor="ctr"/>
          <a:lstStyle/>
          <a:p>
            <a:endParaRPr lang="en-US"/>
          </a:p>
        </p:txBody>
      </p:sp>
      <p:sp>
        <p:nvSpPr>
          <p:cNvPr id="65554" name="Rectangle 4"/>
          <p:cNvSpPr>
            <a:spLocks noChangeArrowheads="1"/>
          </p:cNvSpPr>
          <p:nvPr/>
        </p:nvSpPr>
        <p:spPr bwMode="auto">
          <a:xfrm>
            <a:off x="696913" y="73652"/>
            <a:ext cx="7772400" cy="555625"/>
          </a:xfrm>
          <a:prstGeom prst="rect">
            <a:avLst/>
          </a:prstGeom>
          <a:noFill/>
          <a:ln w="9525">
            <a:noFill/>
            <a:miter lim="800000"/>
            <a:headEnd/>
            <a:tailEnd/>
          </a:ln>
        </p:spPr>
        <p:txBody>
          <a:bodyPr lIns="91436" tIns="45718" rIns="91436" bIns="45718" anchor="ctr"/>
          <a:lstStyle/>
          <a:p>
            <a:pPr algn="ctr"/>
            <a:r>
              <a:rPr lang="en-US" sz="1800" b="1" dirty="0">
                <a:solidFill>
                  <a:schemeClr val="tx2"/>
                </a:solidFill>
              </a:rPr>
              <a:t>5</a:t>
            </a:r>
            <a:r>
              <a:rPr lang="en-US" sz="1800" b="1" dirty="0" smtClean="0">
                <a:solidFill>
                  <a:schemeClr val="tx2"/>
                </a:solidFill>
              </a:rPr>
              <a:t>. Doctor </a:t>
            </a:r>
            <a:r>
              <a:rPr lang="en-US" sz="1800" b="1" dirty="0">
                <a:solidFill>
                  <a:schemeClr val="tx2"/>
                </a:solidFill>
              </a:rPr>
              <a:t>Communication Assessment Tool </a:t>
            </a:r>
          </a:p>
        </p:txBody>
      </p:sp>
      <p:sp>
        <p:nvSpPr>
          <p:cNvPr id="65555" name="Rectangle 5"/>
          <p:cNvSpPr>
            <a:spLocks noChangeArrowheads="1"/>
          </p:cNvSpPr>
          <p:nvPr/>
        </p:nvSpPr>
        <p:spPr bwMode="auto">
          <a:xfrm>
            <a:off x="0" y="503865"/>
            <a:ext cx="9144000" cy="285750"/>
          </a:xfrm>
          <a:prstGeom prst="rect">
            <a:avLst/>
          </a:prstGeom>
          <a:solidFill>
            <a:srgbClr val="99CC00"/>
          </a:solidFill>
          <a:ln w="9525" algn="ctr">
            <a:noFill/>
            <a:miter lim="800000"/>
            <a:headEnd/>
            <a:tailEnd/>
          </a:ln>
        </p:spPr>
        <p:txBody>
          <a:bodyPr lIns="57150" tIns="28575" rIns="57150" bIns="28575" anchor="ctr">
            <a:spAutoFit/>
          </a:bodyPr>
          <a:lstStyle/>
          <a:p>
            <a:pPr algn="ctr" fontAlgn="b"/>
            <a:r>
              <a:rPr lang="en-US" sz="1500" b="1" dirty="0">
                <a:solidFill>
                  <a:schemeClr val="bg1"/>
                </a:solidFill>
              </a:rPr>
              <a:t>Q. Thinking of your most recent visit, please rate the doctor’s communication with you.</a:t>
            </a:r>
          </a:p>
        </p:txBody>
      </p:sp>
      <p:sp>
        <p:nvSpPr>
          <p:cNvPr id="65556" name="Text Box 6"/>
          <p:cNvSpPr txBox="1">
            <a:spLocks noChangeArrowheads="1"/>
          </p:cNvSpPr>
          <p:nvPr/>
        </p:nvSpPr>
        <p:spPr bwMode="auto">
          <a:xfrm>
            <a:off x="250825" y="1256561"/>
            <a:ext cx="5041255" cy="2677656"/>
          </a:xfrm>
          <a:prstGeom prst="rect">
            <a:avLst/>
          </a:prstGeom>
          <a:noFill/>
          <a:ln w="9525" algn="ctr">
            <a:noFill/>
            <a:miter lim="800000"/>
            <a:headEnd/>
            <a:tailEnd/>
          </a:ln>
        </p:spPr>
        <p:txBody>
          <a:bodyPr wrap="square">
            <a:spAutoFit/>
          </a:bodyPr>
          <a:lstStyle/>
          <a:p>
            <a:pPr algn="just" fontAlgn="b">
              <a:buFontTx/>
              <a:buChar char="•"/>
            </a:pPr>
            <a:r>
              <a:rPr lang="en-US" sz="1400" dirty="0" smtClean="0"/>
              <a:t>Compared to last year, fewer citizens rated their doctor as excellent this year in all of the </a:t>
            </a:r>
            <a:r>
              <a:rPr lang="en-US" sz="1400" dirty="0"/>
              <a:t>15 communication assessment </a:t>
            </a:r>
            <a:r>
              <a:rPr lang="en-US" sz="1400" dirty="0" smtClean="0"/>
              <a:t>categories asked in the survey.</a:t>
            </a:r>
          </a:p>
          <a:p>
            <a:pPr algn="just" fontAlgn="b">
              <a:buFontTx/>
              <a:buChar char="•"/>
            </a:pPr>
            <a:endParaRPr lang="en-US" sz="1400" dirty="0"/>
          </a:p>
          <a:p>
            <a:pPr algn="just" fontAlgn="b">
              <a:buFontTx/>
              <a:buChar char="•"/>
            </a:pPr>
            <a:r>
              <a:rPr lang="en-US" sz="1400" dirty="0" smtClean="0"/>
              <a:t>Only a quarter or less rate </a:t>
            </a:r>
            <a:r>
              <a:rPr lang="en-US" sz="1400" dirty="0"/>
              <a:t>their doctor as excellent in all of the </a:t>
            </a:r>
            <a:r>
              <a:rPr lang="en-US" sz="1400" dirty="0" smtClean="0"/>
              <a:t>categories</a:t>
            </a:r>
            <a:r>
              <a:rPr lang="en-US" sz="1400" dirty="0"/>
              <a:t>. </a:t>
            </a:r>
            <a:endParaRPr lang="en-US" sz="1400" dirty="0" smtClean="0"/>
          </a:p>
          <a:p>
            <a:pPr algn="just" fontAlgn="b">
              <a:buFontTx/>
              <a:buChar char="•"/>
            </a:pPr>
            <a:endParaRPr lang="en-US" sz="1400" dirty="0"/>
          </a:p>
          <a:p>
            <a:pPr algn="just" fontAlgn="b">
              <a:buFontTx/>
              <a:buChar char="•"/>
            </a:pPr>
            <a:r>
              <a:rPr lang="en-US" sz="1400" dirty="0" smtClean="0"/>
              <a:t>Only 18% of respondents felt their doctor encouraged them to ask question.</a:t>
            </a:r>
          </a:p>
          <a:p>
            <a:pPr algn="just" fontAlgn="b">
              <a:buFontTx/>
              <a:buChar char="•"/>
            </a:pPr>
            <a:endParaRPr lang="en-US" sz="1400" dirty="0"/>
          </a:p>
          <a:p>
            <a:pPr algn="just" fontAlgn="b">
              <a:buFontTx/>
              <a:buChar char="•"/>
            </a:pPr>
            <a:r>
              <a:rPr lang="en-US" sz="1400" dirty="0" smtClean="0"/>
              <a:t>With only 25%, “talk in terms I could understand” this is the attribute that received the rating of excellent most frequently.</a:t>
            </a:r>
            <a:endParaRPr lang="en-US" sz="1400" dirty="0"/>
          </a:p>
        </p:txBody>
      </p:sp>
      <p:pic>
        <p:nvPicPr>
          <p:cNvPr id="65557" name="Picture 1029" descr="win_logo_col TRANSPARENT"/>
          <p:cNvPicPr>
            <a:picLocks noChangeAspect="1" noChangeArrowheads="1"/>
          </p:cNvPicPr>
          <p:nvPr/>
        </p:nvPicPr>
        <p:blipFill>
          <a:blip r:embed="rId4"/>
          <a:srcRect/>
          <a:stretch>
            <a:fillRect/>
          </a:stretch>
        </p:blipFill>
        <p:spPr bwMode="auto">
          <a:xfrm>
            <a:off x="7912100" y="6389688"/>
            <a:ext cx="1165225" cy="415925"/>
          </a:xfrm>
          <a:prstGeom prst="rect">
            <a:avLst/>
          </a:prstGeom>
          <a:noFill/>
          <a:ln w="9525">
            <a:noFill/>
            <a:miter lim="800000"/>
            <a:headEnd/>
            <a:tailEnd/>
          </a:ln>
        </p:spPr>
      </p:pic>
      <p:sp>
        <p:nvSpPr>
          <p:cNvPr id="65558" name="Rectangle 8"/>
          <p:cNvSpPr>
            <a:spLocks noChangeArrowheads="1"/>
          </p:cNvSpPr>
          <p:nvPr/>
        </p:nvSpPr>
        <p:spPr bwMode="auto">
          <a:xfrm>
            <a:off x="85725" y="6453188"/>
            <a:ext cx="585788" cy="333375"/>
          </a:xfrm>
          <a:prstGeom prst="rect">
            <a:avLst/>
          </a:prstGeom>
          <a:noFill/>
          <a:ln w="9525">
            <a:noFill/>
            <a:miter lim="800000"/>
            <a:headEnd/>
            <a:tailEnd/>
          </a:ln>
        </p:spPr>
        <p:txBody>
          <a:bodyPr/>
          <a:lstStyle/>
          <a:p>
            <a:fld id="{9369F6BF-B831-463C-9B31-6C0F15B79C4C}" type="slidenum">
              <a:rPr lang="fr-CA" b="1"/>
              <a:pPr/>
              <a:t>7</a:t>
            </a:fld>
            <a:endParaRPr lang="fr-CA" b="1"/>
          </a:p>
        </p:txBody>
      </p:sp>
      <p:sp>
        <p:nvSpPr>
          <p:cNvPr id="65559" name="Text Box 9"/>
          <p:cNvSpPr txBox="1">
            <a:spLocks noChangeArrowheads="1"/>
          </p:cNvSpPr>
          <p:nvPr/>
        </p:nvSpPr>
        <p:spPr bwMode="auto">
          <a:xfrm>
            <a:off x="5905501" y="5856064"/>
            <a:ext cx="3097088" cy="577081"/>
          </a:xfrm>
          <a:prstGeom prst="rect">
            <a:avLst/>
          </a:prstGeom>
          <a:noFill/>
          <a:ln w="9525" algn="ctr">
            <a:noFill/>
            <a:miter lim="800000"/>
            <a:headEnd/>
            <a:tailEnd/>
          </a:ln>
        </p:spPr>
        <p:txBody>
          <a:bodyPr wrap="square">
            <a:spAutoFit/>
          </a:bodyPr>
          <a:lstStyle/>
          <a:p>
            <a:pPr>
              <a:spcBef>
                <a:spcPct val="50000"/>
              </a:spcBef>
            </a:pPr>
            <a:r>
              <a:rPr lang="en-US" sz="700">
                <a:solidFill>
                  <a:schemeClr val="bg2"/>
                </a:solidFill>
              </a:rPr>
              <a:t>*Global totals represent the averages of the top boxes scores in every surveyed </a:t>
            </a:r>
            <a:r>
              <a:rPr lang="en-US" sz="700" smtClean="0">
                <a:solidFill>
                  <a:schemeClr val="bg2"/>
                </a:solidFill>
              </a:rPr>
              <a:t>country</a:t>
            </a:r>
          </a:p>
          <a:p>
            <a:pPr>
              <a:spcBef>
                <a:spcPct val="50000"/>
              </a:spcBef>
            </a:pPr>
            <a:r>
              <a:rPr lang="en-US" sz="700" smtClean="0">
                <a:solidFill>
                  <a:schemeClr val="bg2"/>
                </a:solidFill>
              </a:rPr>
              <a:t>**In 2010, 23 countries participated in the survey. IN 2011, 39 countries participated in the survey of which only 15 were recurrences from 2010. </a:t>
            </a:r>
            <a:endParaRPr lang="en-US" sz="700">
              <a:solidFill>
                <a:schemeClr val="bg2"/>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431152209"/>
              </p:ext>
            </p:extLst>
          </p:nvPr>
        </p:nvGraphicFramePr>
        <p:xfrm>
          <a:off x="6012160" y="1003530"/>
          <a:ext cx="2820371" cy="4853984"/>
        </p:xfrm>
        <a:graphic>
          <a:graphicData uri="http://schemas.openxmlformats.org/drawingml/2006/table">
            <a:tbl>
              <a:tblPr/>
              <a:tblGrid>
                <a:gridCol w="1387332"/>
                <a:gridCol w="340860"/>
                <a:gridCol w="382381"/>
                <a:gridCol w="709798"/>
              </a:tblGrid>
              <a:tr h="300535">
                <a:tc>
                  <a:txBody>
                    <a:bodyPr/>
                    <a:lstStyle/>
                    <a:p>
                      <a:pPr algn="ctr" fontAlgn="ctr"/>
                      <a:r>
                        <a:rPr lang="fr-CA" sz="800" b="1" i="0" u="none" strike="noStrike" dirty="0">
                          <a:solidFill>
                            <a:srgbClr val="FFFFFF"/>
                          </a:solidFill>
                          <a:effectLst/>
                          <a:latin typeface="Calibri"/>
                        </a:rPr>
                        <a:t>CAT (</a:t>
                      </a:r>
                      <a:r>
                        <a:rPr lang="fr-CA" sz="800" b="1" i="0" u="none" strike="noStrike" dirty="0" err="1">
                          <a:solidFill>
                            <a:srgbClr val="FFFFFF"/>
                          </a:solidFill>
                          <a:effectLst/>
                          <a:latin typeface="Calibri"/>
                        </a:rPr>
                        <a:t>Comunnication</a:t>
                      </a:r>
                      <a:r>
                        <a:rPr lang="fr-CA" sz="800" b="1" i="0" u="none" strike="noStrike" dirty="0">
                          <a:solidFill>
                            <a:srgbClr val="FFFFFF"/>
                          </a:solidFill>
                          <a:effectLst/>
                          <a:latin typeface="Calibri"/>
                        </a:rPr>
                        <a:t> </a:t>
                      </a:r>
                      <a:r>
                        <a:rPr lang="fr-CA" sz="800" b="1" i="0" u="none" strike="noStrike" dirty="0" err="1">
                          <a:solidFill>
                            <a:srgbClr val="FFFFFF"/>
                          </a:solidFill>
                          <a:effectLst/>
                          <a:latin typeface="Calibri"/>
                        </a:rPr>
                        <a:t>Assessment</a:t>
                      </a:r>
                      <a:r>
                        <a:rPr lang="fr-CA" sz="800" b="1" i="0" u="none" strike="noStrike" dirty="0">
                          <a:solidFill>
                            <a:srgbClr val="FFFFFF"/>
                          </a:solidFill>
                          <a:effectLst/>
                          <a:latin typeface="Calibri"/>
                        </a:rPr>
                        <a:t> </a:t>
                      </a:r>
                      <a:r>
                        <a:rPr lang="fr-CA" sz="800" b="1" i="0" u="none" strike="noStrike" dirty="0" err="1">
                          <a:solidFill>
                            <a:srgbClr val="FFFFFF"/>
                          </a:solidFill>
                          <a:effectLst/>
                          <a:latin typeface="Calibri"/>
                        </a:rPr>
                        <a:t>Tool</a:t>
                      </a:r>
                      <a:r>
                        <a:rPr lang="fr-CA" sz="800" b="1" i="0" u="none" strike="noStrike" dirty="0">
                          <a:solidFill>
                            <a:srgbClr val="FFFFFF"/>
                          </a:solidFill>
                          <a:effectLst/>
                          <a:latin typeface="Calibri"/>
                        </a:rPr>
                        <a:t>) </a:t>
                      </a:r>
                      <a:r>
                        <a:rPr lang="fr-CA" sz="800" b="1" i="0" u="none" strike="noStrike" dirty="0" err="1">
                          <a:solidFill>
                            <a:srgbClr val="FFFFFF"/>
                          </a:solidFill>
                          <a:effectLst/>
                          <a:latin typeface="Calibri"/>
                        </a:rPr>
                        <a:t>Attributes</a:t>
                      </a:r>
                      <a:endParaRPr lang="fr-CA" sz="800" b="1" i="0" u="none" strike="noStrike" dirty="0">
                        <a:solidFill>
                          <a:srgbClr val="FFFFFF"/>
                        </a:solidFill>
                        <a:effectLst/>
                        <a:latin typeface="Calibri"/>
                      </a:endParaRP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c gridSpan="2">
                  <a:txBody>
                    <a:bodyPr/>
                    <a:lstStyle/>
                    <a:p>
                      <a:pPr algn="ctr" fontAlgn="ctr"/>
                      <a:r>
                        <a:rPr lang="fr-CA" sz="800" b="1" i="0" u="none" strike="noStrike" dirty="0" smtClean="0">
                          <a:solidFill>
                            <a:srgbClr val="FFFFFF"/>
                          </a:solidFill>
                          <a:effectLst/>
                          <a:latin typeface="Calibri"/>
                        </a:rPr>
                        <a:t>2011 </a:t>
                      </a:r>
                    </a:p>
                    <a:p>
                      <a:pPr algn="ctr" fontAlgn="ctr"/>
                      <a:r>
                        <a:rPr lang="fr-CA" sz="800" b="1" i="0" u="none" strike="noStrike" dirty="0" smtClean="0">
                          <a:solidFill>
                            <a:srgbClr val="FFFFFF"/>
                          </a:solidFill>
                          <a:effectLst/>
                          <a:latin typeface="Calibri"/>
                        </a:rPr>
                        <a:t>%</a:t>
                      </a:r>
                      <a:endParaRPr lang="fr-CA" sz="800" b="1" i="0" u="none" strike="noStrike" dirty="0">
                        <a:solidFill>
                          <a:srgbClr val="FFFFFF"/>
                        </a:solidFill>
                        <a:effectLst/>
                        <a:latin typeface="Calibri"/>
                      </a:endParaRPr>
                    </a:p>
                  </a:txBody>
                  <a:tcPr marL="6837" marR="6837" marT="6837" marB="0" anchor="ctr">
                    <a:lnL w="6350" cap="flat" cmpd="sng" algn="ctr">
                      <a:solidFill>
                        <a:srgbClr val="969696"/>
                      </a:solidFill>
                      <a:prstDash val="dot"/>
                      <a:round/>
                      <a:headEnd type="none" w="med" len="med"/>
                      <a:tailEnd type="none" w="med" len="med"/>
                    </a:lnL>
                    <a:lnR w="6350" cap="flat" cmpd="sng" algn="ctr">
                      <a:solidFill>
                        <a:srgbClr val="A6A6A6"/>
                      </a:solidFill>
                      <a:prstDash val="dot"/>
                      <a:round/>
                      <a:headEnd type="none" w="med" len="med"/>
                      <a:tailEnd type="none" w="med" len="med"/>
                    </a:lnR>
                    <a:lnT>
                      <a:noFill/>
                    </a:lnT>
                    <a:lnB w="12700" cap="flat" cmpd="sng" algn="ctr">
                      <a:solidFill>
                        <a:srgbClr val="99CC00"/>
                      </a:solidFill>
                      <a:prstDash val="solid"/>
                      <a:round/>
                      <a:headEnd type="none" w="med" len="med"/>
                      <a:tailEnd type="none" w="med" len="med"/>
                    </a:lnB>
                    <a:solidFill>
                      <a:srgbClr val="99CC00"/>
                    </a:solidFill>
                  </a:tcPr>
                </a:tc>
                <a:tc hMerge="1">
                  <a:txBody>
                    <a:bodyPr/>
                    <a:lstStyle/>
                    <a:p>
                      <a:endParaRPr lang="fr-CA"/>
                    </a:p>
                  </a:txBody>
                  <a:tcPr/>
                </a:tc>
                <a:tc>
                  <a:txBody>
                    <a:bodyPr/>
                    <a:lstStyle/>
                    <a:p>
                      <a:pPr algn="ctr" fontAlgn="ctr"/>
                      <a:r>
                        <a:rPr lang="fr-CA" sz="800" b="1" i="1" u="none" strike="noStrike" dirty="0" smtClean="0">
                          <a:solidFill>
                            <a:srgbClr val="FFFFFF"/>
                          </a:solidFill>
                          <a:effectLst/>
                          <a:latin typeface="Calibri"/>
                        </a:rPr>
                        <a:t>2010</a:t>
                      </a:r>
                    </a:p>
                    <a:p>
                      <a:pPr algn="ctr" fontAlgn="ctr"/>
                      <a:r>
                        <a:rPr lang="fr-CA" sz="800" b="1" i="1" u="none" strike="noStrike" dirty="0" smtClean="0">
                          <a:solidFill>
                            <a:srgbClr val="FFFFFF"/>
                          </a:solidFill>
                          <a:effectLst/>
                          <a:latin typeface="Calibri"/>
                        </a:rPr>
                        <a:t>%</a:t>
                      </a:r>
                      <a:endParaRPr lang="fr-CA" sz="800" b="1" i="1" u="none" strike="noStrike" dirty="0">
                        <a:solidFill>
                          <a:srgbClr val="FFFFFF"/>
                        </a:solidFill>
                        <a:effectLst/>
                        <a:latin typeface="Calibri"/>
                      </a:endParaRPr>
                    </a:p>
                  </a:txBody>
                  <a:tcPr marL="6837" marR="6837" marT="6837" marB="0" anchor="ctr">
                    <a:lnL w="6350" cap="flat" cmpd="sng" algn="ctr">
                      <a:solidFill>
                        <a:srgbClr val="A6A6A6"/>
                      </a:solidFill>
                      <a:prstDash val="dot"/>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r>
              <a:tr h="249224">
                <a:tc>
                  <a:txBody>
                    <a:bodyPr/>
                    <a:lstStyle/>
                    <a:p>
                      <a:pPr algn="l" fontAlgn="ctr"/>
                      <a:r>
                        <a:rPr lang="en-US" sz="800" b="0" i="0" u="none" strike="noStrike">
                          <a:solidFill>
                            <a:srgbClr val="000000"/>
                          </a:solidFill>
                          <a:effectLst/>
                          <a:latin typeface="Calibri"/>
                        </a:rPr>
                        <a:t>Talked in terms I could understand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dirty="0" smtClean="0">
                          <a:solidFill>
                            <a:srgbClr val="000000"/>
                          </a:solidFill>
                          <a:effectLst/>
                          <a:latin typeface="Calibri"/>
                        </a:rPr>
                        <a:t>         25           </a:t>
                      </a:r>
                      <a:endParaRPr lang="fr-CA" sz="800" b="0" i="0" u="none" strike="noStrike" dirty="0">
                        <a:solidFill>
                          <a:srgbClr val="000000"/>
                        </a:solidFill>
                        <a:effectLst/>
                        <a:latin typeface="Calibri"/>
                      </a:endParaRPr>
                    </a:p>
                  </a:txBody>
                  <a:tcPr marL="6837" marR="6837" marT="6837" marB="0" anchor="ctr">
                    <a:lnL w="6350" cap="flat" cmpd="sng" algn="ctr">
                      <a:solidFill>
                        <a:srgbClr val="969696"/>
                      </a:solidFill>
                      <a:prstDash val="dot"/>
                      <a:round/>
                      <a:headEnd type="none" w="med" len="med"/>
                      <a:tailEnd type="none" w="med" len="med"/>
                    </a:lnL>
                    <a:lnR>
                      <a:noFill/>
                    </a:lnR>
                    <a:lnT w="12700" cap="flat" cmpd="sng" algn="ctr">
                      <a:solidFill>
                        <a:srgbClr val="99CC00"/>
                      </a:solidFill>
                      <a:prstDash val="solid"/>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32</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How would you rate the care provided by your doctor</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dirty="0" smtClean="0">
                          <a:solidFill>
                            <a:srgbClr val="000000"/>
                          </a:solidFill>
                          <a:effectLst/>
                          <a:latin typeface="Calibri"/>
                        </a:rPr>
                        <a:t>         24</a:t>
                      </a:r>
                      <a:endParaRPr lang="fr-CA" sz="800" b="0" i="0" u="none" strike="noStrike" dirty="0">
                        <a:solidFill>
                          <a:srgbClr val="000000"/>
                        </a:solidFill>
                        <a:effectLst/>
                        <a:latin typeface="Calibri"/>
                      </a:endParaRP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30</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Paid attention to me (looked at me, listened carefully)</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dirty="0" smtClean="0">
                          <a:solidFill>
                            <a:srgbClr val="000000"/>
                          </a:solidFill>
                          <a:effectLst/>
                          <a:latin typeface="Calibri"/>
                        </a:rPr>
                        <a:t>         24</a:t>
                      </a:r>
                      <a:endParaRPr lang="fr-CA" sz="800" b="0" i="0" u="none" strike="noStrike" dirty="0">
                        <a:solidFill>
                          <a:srgbClr val="000000"/>
                        </a:solidFill>
                        <a:effectLst/>
                        <a:latin typeface="Calibri"/>
                      </a:endParaRP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32</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fr-CA" sz="800" b="0" i="0" u="none" strike="noStrike">
                          <a:solidFill>
                            <a:srgbClr val="000000"/>
                          </a:solidFill>
                          <a:effectLst/>
                          <a:latin typeface="Calibri"/>
                        </a:rPr>
                        <a:t>Treated me with respect</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dirty="0" smtClean="0">
                          <a:solidFill>
                            <a:srgbClr val="000000"/>
                          </a:solidFill>
                          <a:effectLst/>
                          <a:latin typeface="Calibri"/>
                        </a:rPr>
                        <a:t>         24</a:t>
                      </a:r>
                      <a:endParaRPr lang="fr-CA" sz="800" b="0" i="0" u="none" strike="noStrike" dirty="0">
                        <a:solidFill>
                          <a:srgbClr val="000000"/>
                        </a:solidFill>
                        <a:effectLst/>
                        <a:latin typeface="Calibri"/>
                      </a:endParaRP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34</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Greeted me in a way that made me feel comfortable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23</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29</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fr-CA" sz="800" b="0" i="0" u="none" strike="noStrike">
                          <a:solidFill>
                            <a:srgbClr val="000000"/>
                          </a:solidFill>
                          <a:effectLst/>
                          <a:latin typeface="Calibri"/>
                        </a:rPr>
                        <a:t>Showed care and concern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dirty="0">
                          <a:solidFill>
                            <a:srgbClr val="000000"/>
                          </a:solidFill>
                          <a:effectLst/>
                          <a:latin typeface="Calibri"/>
                        </a:rPr>
                        <a:t>23</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30</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Understood my main health concerns</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dirty="0">
                          <a:solidFill>
                            <a:srgbClr val="000000"/>
                          </a:solidFill>
                          <a:effectLst/>
                          <a:latin typeface="Calibri"/>
                        </a:rPr>
                        <a:t>23</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30</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373836">
                <a:tc>
                  <a:txBody>
                    <a:bodyPr/>
                    <a:lstStyle/>
                    <a:p>
                      <a:pPr algn="l" fontAlgn="ctr"/>
                      <a:r>
                        <a:rPr lang="en-US" sz="800" b="0" i="0" u="none" strike="noStrike">
                          <a:solidFill>
                            <a:srgbClr val="000000"/>
                          </a:solidFill>
                          <a:effectLst/>
                          <a:latin typeface="Calibri"/>
                        </a:rPr>
                        <a:t>Discussed next steps, including any follow-up plans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22</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29</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Gave me as much information as I wanted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22</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30</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49224">
                <a:tc>
                  <a:txBody>
                    <a:bodyPr/>
                    <a:lstStyle/>
                    <a:p>
                      <a:pPr algn="l" fontAlgn="ctr"/>
                      <a:r>
                        <a:rPr lang="en-US" sz="800" b="0" i="0" u="none" strike="noStrike">
                          <a:solidFill>
                            <a:srgbClr val="000000"/>
                          </a:solidFill>
                          <a:effectLst/>
                          <a:latin typeface="Calibri"/>
                        </a:rPr>
                        <a:t>Let me talk without interruptions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22</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31</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Showed interest in my ideas about my health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22</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29</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Spent the right amount of time with me </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22</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30</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Checked to be sure I understood everything</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21</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27</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93204">
                <a:tc>
                  <a:txBody>
                    <a:bodyPr/>
                    <a:lstStyle/>
                    <a:p>
                      <a:pPr algn="l" fontAlgn="ctr"/>
                      <a:r>
                        <a:rPr lang="en-US" sz="800" b="0" i="0" u="none" strike="noStrike">
                          <a:solidFill>
                            <a:srgbClr val="000000"/>
                          </a:solidFill>
                          <a:effectLst/>
                          <a:latin typeface="Calibri"/>
                        </a:rPr>
                        <a:t>Involved me in decisions as much as I wanted</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19</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25</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300535">
                <a:tc>
                  <a:txBody>
                    <a:bodyPr/>
                    <a:lstStyle/>
                    <a:p>
                      <a:pPr algn="l" fontAlgn="ctr"/>
                      <a:r>
                        <a:rPr lang="en-US" sz="800" b="0" i="0" u="none" strike="noStrike">
                          <a:solidFill>
                            <a:srgbClr val="000000"/>
                          </a:solidFill>
                          <a:effectLst/>
                          <a:latin typeface="Calibri"/>
                        </a:rPr>
                        <a:t>Encouraged me to ask questions</a:t>
                      </a: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fr-CA" sz="800" b="0" i="0" u="none" strike="noStrike">
                          <a:solidFill>
                            <a:srgbClr val="000000"/>
                          </a:solidFill>
                          <a:effectLst/>
                          <a:latin typeface="Calibri"/>
                        </a:rPr>
                        <a:t>18</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23</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53933">
                <a:tc>
                  <a:txBody>
                    <a:bodyPr/>
                    <a:lstStyle/>
                    <a:p>
                      <a:pPr algn="l" fontAlgn="ctr"/>
                      <a:r>
                        <a:rPr lang="fr-CA" sz="800" b="0" i="0" u="none" strike="noStrike">
                          <a:solidFill>
                            <a:srgbClr val="000000"/>
                          </a:solidFill>
                          <a:effectLst/>
                          <a:latin typeface="Calibri"/>
                        </a:rPr>
                        <a:t> </a:t>
                      </a:r>
                      <a:r>
                        <a:rPr lang="fr-CA" sz="800" b="1" i="0" u="none" strike="noStrike" smtClean="0">
                          <a:solidFill>
                            <a:srgbClr val="000000"/>
                          </a:solidFill>
                          <a:effectLst/>
                          <a:latin typeface="Calibri"/>
                        </a:rPr>
                        <a:t>Total</a:t>
                      </a:r>
                      <a:endParaRPr lang="fr-CA" sz="800" b="1" i="0" u="none" strike="noStrike">
                        <a:solidFill>
                          <a:srgbClr val="000000"/>
                        </a:solidFill>
                        <a:effectLst/>
                        <a:latin typeface="Calibri"/>
                      </a:endParaRPr>
                    </a:p>
                  </a:txBody>
                  <a:tcPr marL="6837" marR="6837" marT="6837" marB="0" anchor="ctr">
                    <a:lnL w="12700" cap="flat" cmpd="sng" algn="ctr">
                      <a:solidFill>
                        <a:srgbClr val="99CC00"/>
                      </a:solidFill>
                      <a:prstDash val="solid"/>
                      <a:round/>
                      <a:headEnd type="none" w="med" len="med"/>
                      <a:tailEnd type="none" w="med" len="med"/>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r" fontAlgn="ctr"/>
                      <a:r>
                        <a:rPr lang="fr-CA" sz="800" b="0" i="0" u="none" strike="noStrike">
                          <a:solidFill>
                            <a:srgbClr val="000000"/>
                          </a:solidFill>
                          <a:effectLst/>
                          <a:latin typeface="Calibri"/>
                        </a:rPr>
                        <a:t>22</a:t>
                      </a:r>
                    </a:p>
                  </a:txBody>
                  <a:tcPr marL="6837" marR="6837" marT="6837" marB="0" anchor="ctr">
                    <a:lnL w="6350" cap="flat" cmpd="sng" algn="ctr">
                      <a:solidFill>
                        <a:srgbClr val="969696"/>
                      </a:solidFill>
                      <a:prstDash val="dot"/>
                      <a:round/>
                      <a:headEnd type="none" w="med" len="med"/>
                      <a:tailEnd type="none" w="med" len="med"/>
                    </a:lnL>
                    <a:lnR>
                      <a:noFill/>
                    </a:lnR>
                    <a:lnT w="6350" cap="flat" cmpd="sng" algn="ctr">
                      <a:solidFill>
                        <a:srgbClr val="969696"/>
                      </a:solidFill>
                      <a:prstDash val="dot"/>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l" fontAlgn="ctr"/>
                      <a:r>
                        <a:rPr lang="fr-CA" sz="800" b="0" i="0" u="none" strike="noStrike" dirty="0">
                          <a:solidFill>
                            <a:srgbClr val="00B0F0"/>
                          </a:solidFill>
                          <a:effectLst/>
                          <a:latin typeface="Wingdings"/>
                        </a:rPr>
                        <a:t>â</a:t>
                      </a:r>
                    </a:p>
                  </a:txBody>
                  <a:tcPr marL="6837" marR="6837" marT="6837" marB="0" anchor="ctr">
                    <a:lnL>
                      <a:noFill/>
                    </a:lnL>
                    <a:lnR w="6350" cap="flat" cmpd="sng" algn="ctr">
                      <a:solidFill>
                        <a:srgbClr val="969696"/>
                      </a:solidFill>
                      <a:prstDash val="dot"/>
                      <a:round/>
                      <a:headEnd type="none" w="med" len="med"/>
                      <a:tailEnd type="none" w="med" len="med"/>
                    </a:lnR>
                    <a:lnT w="6350" cap="flat" cmpd="sng" algn="ctr">
                      <a:solidFill>
                        <a:srgbClr val="969696"/>
                      </a:solidFill>
                      <a:prstDash val="dot"/>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ctr" fontAlgn="ctr"/>
                      <a:r>
                        <a:rPr lang="fr-CA" sz="800" b="0" i="1" u="none" strike="noStrike" dirty="0" smtClean="0">
                          <a:solidFill>
                            <a:srgbClr val="000000"/>
                          </a:solidFill>
                          <a:effectLst/>
                          <a:latin typeface="Calibri"/>
                        </a:rPr>
                        <a:t>29</a:t>
                      </a:r>
                      <a:r>
                        <a:rPr lang="fr-CA" sz="800" b="0" i="1" u="none" strike="noStrike" dirty="0">
                          <a:solidFill>
                            <a:srgbClr val="000000"/>
                          </a:solidFill>
                          <a:effectLst/>
                          <a:latin typeface="Calibri"/>
                        </a:rPr>
                        <a:t> </a:t>
                      </a:r>
                    </a:p>
                  </a:txBody>
                  <a:tcPr marL="6837" marR="6837" marT="6837" marB="0" anchor="ctr">
                    <a:lnL w="6350" cap="flat" cmpd="sng" algn="ctr">
                      <a:solidFill>
                        <a:srgbClr val="96969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12700" cap="flat" cmpd="sng" algn="ctr">
                      <a:solidFill>
                        <a:srgbClr val="99CC00"/>
                      </a:solidFill>
                      <a:prstDash val="solid"/>
                      <a:round/>
                      <a:headEnd type="none" w="med" len="med"/>
                      <a:tailEnd type="none" w="med" len="med"/>
                    </a:lnB>
                  </a:tcPr>
                </a:tc>
              </a:tr>
            </a:tbl>
          </a:graphicData>
        </a:graphic>
      </p:graphicFrame>
      <p:sp>
        <p:nvSpPr>
          <p:cNvPr id="15" name="Text Box 10"/>
          <p:cNvSpPr txBox="1">
            <a:spLocks noChangeArrowheads="1"/>
          </p:cNvSpPr>
          <p:nvPr/>
        </p:nvSpPr>
        <p:spPr bwMode="auto">
          <a:xfrm>
            <a:off x="3517408" y="4442193"/>
            <a:ext cx="2489200" cy="1092607"/>
          </a:xfrm>
          <a:prstGeom prst="rect">
            <a:avLst/>
          </a:prstGeom>
          <a:solidFill>
            <a:srgbClr val="FF9900">
              <a:alpha val="59999"/>
            </a:srgbClr>
          </a:solidFill>
          <a:ln w="9525" algn="ctr">
            <a:noFill/>
            <a:miter lim="800000"/>
            <a:headEnd/>
            <a:tailEnd/>
          </a:ln>
        </p:spPr>
        <p:txBody>
          <a:bodyPr>
            <a:spAutoFit/>
          </a:bodyPr>
          <a:lstStyle/>
          <a:p>
            <a:pPr algn="r">
              <a:spcBef>
                <a:spcPct val="50000"/>
              </a:spcBef>
            </a:pPr>
            <a:r>
              <a:rPr lang="en-US" dirty="0"/>
              <a:t>Key Finding:</a:t>
            </a:r>
          </a:p>
          <a:p>
            <a:pPr algn="r">
              <a:spcBef>
                <a:spcPct val="50000"/>
              </a:spcBef>
            </a:pPr>
            <a:r>
              <a:rPr lang="en-US" sz="1400" dirty="0" smtClean="0"/>
              <a:t>A </a:t>
            </a:r>
            <a:r>
              <a:rPr lang="en-US" sz="1400" dirty="0"/>
              <a:t>quarter or less of citizens rate their doctor as excellent in all of the categories.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2" name="Slide Number Placeholder 2"/>
          <p:cNvSpPr txBox="1">
            <a:spLocks noGrp="1"/>
          </p:cNvSpPr>
          <p:nvPr/>
        </p:nvSpPr>
        <p:spPr bwMode="auto">
          <a:xfrm>
            <a:off x="85725" y="6453188"/>
            <a:ext cx="585788" cy="333375"/>
          </a:xfrm>
          <a:prstGeom prst="rect">
            <a:avLst/>
          </a:prstGeom>
          <a:noFill/>
          <a:ln w="9525">
            <a:noFill/>
            <a:miter lim="800000"/>
            <a:headEnd/>
            <a:tailEnd/>
          </a:ln>
        </p:spPr>
        <p:txBody>
          <a:bodyPr/>
          <a:lstStyle/>
          <a:p>
            <a:fld id="{FD930D3C-DB9B-436A-B5DC-25B222D664A0}" type="slidenum">
              <a:rPr lang="fr-CA" b="1"/>
              <a:pPr/>
              <a:t>8</a:t>
            </a:fld>
            <a:endParaRPr lang="fr-CA" b="1"/>
          </a:p>
        </p:txBody>
      </p:sp>
      <p:sp>
        <p:nvSpPr>
          <p:cNvPr id="66574" name="Rectangle 2"/>
          <p:cNvSpPr>
            <a:spLocks noChangeArrowheads="1"/>
          </p:cNvSpPr>
          <p:nvPr/>
        </p:nvSpPr>
        <p:spPr bwMode="auto">
          <a:xfrm>
            <a:off x="250825" y="1268413"/>
            <a:ext cx="4321175" cy="5040312"/>
          </a:xfrm>
          <a:prstGeom prst="rect">
            <a:avLst/>
          </a:prstGeom>
          <a:noFill/>
          <a:ln w="9525" algn="ctr">
            <a:noFill/>
            <a:miter lim="800000"/>
            <a:headEnd/>
            <a:tailEnd/>
          </a:ln>
        </p:spPr>
        <p:txBody>
          <a:bodyPr wrap="none" anchor="ctr"/>
          <a:lstStyle/>
          <a:p>
            <a:endParaRPr lang="en-US"/>
          </a:p>
        </p:txBody>
      </p:sp>
      <p:sp>
        <p:nvSpPr>
          <p:cNvPr id="66575" name="Rectangle 4"/>
          <p:cNvSpPr>
            <a:spLocks noChangeArrowheads="1"/>
          </p:cNvSpPr>
          <p:nvPr/>
        </p:nvSpPr>
        <p:spPr bwMode="auto">
          <a:xfrm>
            <a:off x="696913" y="76200"/>
            <a:ext cx="7772400" cy="555625"/>
          </a:xfrm>
          <a:prstGeom prst="rect">
            <a:avLst/>
          </a:prstGeom>
          <a:noFill/>
          <a:ln w="9525">
            <a:noFill/>
            <a:miter lim="800000"/>
            <a:headEnd/>
            <a:tailEnd/>
          </a:ln>
        </p:spPr>
        <p:txBody>
          <a:bodyPr lIns="91436" tIns="45718" rIns="91436" bIns="45718" anchor="ctr"/>
          <a:lstStyle/>
          <a:p>
            <a:pPr algn="ctr"/>
            <a:r>
              <a:rPr lang="en-US" sz="1800" b="1" dirty="0">
                <a:solidFill>
                  <a:schemeClr val="tx2"/>
                </a:solidFill>
              </a:rPr>
              <a:t>5</a:t>
            </a:r>
            <a:r>
              <a:rPr lang="en-US" sz="1800" b="1" dirty="0" smtClean="0">
                <a:solidFill>
                  <a:schemeClr val="tx2"/>
                </a:solidFill>
              </a:rPr>
              <a:t>. CAT </a:t>
            </a:r>
            <a:r>
              <a:rPr lang="en-US" sz="1800" b="1" dirty="0">
                <a:solidFill>
                  <a:schemeClr val="tx2"/>
                </a:solidFill>
              </a:rPr>
              <a:t>(Communication Assessment Tool)</a:t>
            </a:r>
          </a:p>
        </p:txBody>
      </p:sp>
      <p:sp>
        <p:nvSpPr>
          <p:cNvPr id="66577" name="Text Box 6"/>
          <p:cNvSpPr txBox="1">
            <a:spLocks noChangeArrowheads="1"/>
          </p:cNvSpPr>
          <p:nvPr/>
        </p:nvSpPr>
        <p:spPr bwMode="auto">
          <a:xfrm>
            <a:off x="2411412" y="1196752"/>
            <a:ext cx="3240707" cy="3108543"/>
          </a:xfrm>
          <a:prstGeom prst="rect">
            <a:avLst/>
          </a:prstGeom>
          <a:noFill/>
          <a:ln w="9525" algn="ctr">
            <a:noFill/>
            <a:miter lim="800000"/>
            <a:headEnd/>
            <a:tailEnd/>
          </a:ln>
        </p:spPr>
        <p:txBody>
          <a:bodyPr wrap="square">
            <a:spAutoFit/>
          </a:bodyPr>
          <a:lstStyle/>
          <a:p>
            <a:pPr algn="just" fontAlgn="b">
              <a:buFontTx/>
              <a:buChar char="•"/>
            </a:pPr>
            <a:r>
              <a:rPr lang="en-US" sz="1400" dirty="0" smtClean="0"/>
              <a:t>Overall, the CAT score in the 39 surveyed countries is at a low of 22.</a:t>
            </a:r>
            <a:endParaRPr lang="en-US" sz="1400" dirty="0"/>
          </a:p>
          <a:p>
            <a:pPr algn="just" fontAlgn="b">
              <a:buFontTx/>
              <a:buChar char="•"/>
            </a:pPr>
            <a:endParaRPr lang="en-US" sz="1400" dirty="0"/>
          </a:p>
          <a:p>
            <a:pPr algn="just" fontAlgn="b">
              <a:buFontTx/>
              <a:buChar char="•"/>
            </a:pPr>
            <a:r>
              <a:rPr lang="en-US" sz="1400" dirty="0" smtClean="0"/>
              <a:t>The country with the highest CAT score is Ireland with a score of 66. On the other hand, Pakistan continues to record a low CAT score with the lowest this year at 5 (Pakistan scored a 7 in 2010).</a:t>
            </a:r>
          </a:p>
          <a:p>
            <a:pPr algn="just" fontAlgn="b">
              <a:buFontTx/>
              <a:buChar char="•"/>
            </a:pPr>
            <a:endParaRPr lang="en-US" sz="1400" dirty="0"/>
          </a:p>
          <a:p>
            <a:pPr algn="just" fontAlgn="b">
              <a:buFontTx/>
              <a:buChar char="•"/>
            </a:pPr>
            <a:r>
              <a:rPr lang="en-US" sz="1400" dirty="0" smtClean="0"/>
              <a:t>Of the countries that participated in the survey for the past two years,  Austria’s CAT score most </a:t>
            </a:r>
            <a:r>
              <a:rPr lang="en-US" sz="1400" dirty="0" smtClean="0"/>
              <a:t>de</a:t>
            </a:r>
            <a:r>
              <a:rPr lang="en-US" sz="1400" dirty="0" smtClean="0"/>
              <a:t>creased (-19</a:t>
            </a:r>
            <a:r>
              <a:rPr lang="en-US" sz="1400" dirty="0" smtClean="0"/>
              <a:t>) </a:t>
            </a:r>
            <a:r>
              <a:rPr lang="en-US" sz="1400" dirty="0"/>
              <a:t>while </a:t>
            </a:r>
            <a:r>
              <a:rPr lang="en-US" sz="1400" dirty="0" smtClean="0"/>
              <a:t>Italy </a:t>
            </a:r>
            <a:r>
              <a:rPr lang="en-US" sz="1400" dirty="0" smtClean="0"/>
              <a:t>(+10</a:t>
            </a:r>
            <a:r>
              <a:rPr lang="en-US" sz="1400" dirty="0" smtClean="0"/>
              <a:t>), Lebanon </a:t>
            </a:r>
            <a:r>
              <a:rPr lang="en-US" sz="1400" dirty="0" smtClean="0"/>
              <a:t>(+8</a:t>
            </a:r>
            <a:r>
              <a:rPr lang="en-US" sz="1400" dirty="0" smtClean="0"/>
              <a:t>), Korea </a:t>
            </a:r>
            <a:r>
              <a:rPr lang="en-US" sz="1400" dirty="0" smtClean="0"/>
              <a:t>(+7</a:t>
            </a:r>
            <a:r>
              <a:rPr lang="en-US" sz="1400" dirty="0" smtClean="0"/>
              <a:t>), China</a:t>
            </a:r>
            <a:r>
              <a:rPr lang="en-US" sz="1400" dirty="0"/>
              <a:t> </a:t>
            </a:r>
            <a:r>
              <a:rPr lang="en-US" sz="1400" dirty="0" smtClean="0"/>
              <a:t>(+7</a:t>
            </a:r>
            <a:r>
              <a:rPr lang="en-US" sz="1400" dirty="0"/>
              <a:t>)</a:t>
            </a:r>
            <a:r>
              <a:rPr lang="en-US" sz="1400" dirty="0" smtClean="0"/>
              <a:t> most </a:t>
            </a:r>
            <a:r>
              <a:rPr lang="en-US" sz="1400" dirty="0" smtClean="0"/>
              <a:t>increased.</a:t>
            </a:r>
            <a:endParaRPr lang="en-US" sz="1400" dirty="0"/>
          </a:p>
        </p:txBody>
      </p:sp>
      <p:pic>
        <p:nvPicPr>
          <p:cNvPr id="66578" name="Picture 1029" descr="win_logo_col TRANSPARENT"/>
          <p:cNvPicPr>
            <a:picLocks noChangeAspect="1" noChangeArrowheads="1"/>
          </p:cNvPicPr>
          <p:nvPr/>
        </p:nvPicPr>
        <p:blipFill>
          <a:blip r:embed="rId3"/>
          <a:srcRect/>
          <a:stretch>
            <a:fillRect/>
          </a:stretch>
        </p:blipFill>
        <p:spPr bwMode="auto">
          <a:xfrm>
            <a:off x="7912100" y="6389688"/>
            <a:ext cx="1165225" cy="415925"/>
          </a:xfrm>
          <a:prstGeom prst="rect">
            <a:avLst/>
          </a:prstGeom>
          <a:noFill/>
          <a:ln w="9525">
            <a:noFill/>
            <a:miter lim="800000"/>
            <a:headEnd/>
            <a:tailEnd/>
          </a:ln>
        </p:spPr>
      </p:pic>
      <p:sp>
        <p:nvSpPr>
          <p:cNvPr id="66579" name="Rectangle 8"/>
          <p:cNvSpPr>
            <a:spLocks noChangeArrowheads="1"/>
          </p:cNvSpPr>
          <p:nvPr/>
        </p:nvSpPr>
        <p:spPr bwMode="auto">
          <a:xfrm>
            <a:off x="85725" y="6453188"/>
            <a:ext cx="585788" cy="333375"/>
          </a:xfrm>
          <a:prstGeom prst="rect">
            <a:avLst/>
          </a:prstGeom>
          <a:noFill/>
          <a:ln w="9525">
            <a:noFill/>
            <a:miter lim="800000"/>
            <a:headEnd/>
            <a:tailEnd/>
          </a:ln>
        </p:spPr>
        <p:txBody>
          <a:bodyPr/>
          <a:lstStyle/>
          <a:p>
            <a:fld id="{9153241A-EFCF-42E2-B07F-BFCF2F76745E}" type="slidenum">
              <a:rPr lang="fr-CA" b="1"/>
              <a:pPr/>
              <a:t>8</a:t>
            </a:fld>
            <a:endParaRPr lang="fr-CA" b="1"/>
          </a:p>
        </p:txBody>
      </p:sp>
      <p:sp>
        <p:nvSpPr>
          <p:cNvPr id="66580" name="Text Box 10"/>
          <p:cNvSpPr txBox="1">
            <a:spLocks noChangeArrowheads="1"/>
          </p:cNvSpPr>
          <p:nvPr/>
        </p:nvSpPr>
        <p:spPr bwMode="auto">
          <a:xfrm>
            <a:off x="2255714" y="4797152"/>
            <a:ext cx="2441046" cy="1092607"/>
          </a:xfrm>
          <a:prstGeom prst="rect">
            <a:avLst/>
          </a:prstGeom>
          <a:solidFill>
            <a:srgbClr val="FF0000"/>
          </a:solidFill>
          <a:ln w="9525" algn="ctr">
            <a:noFill/>
            <a:miter lim="800000"/>
            <a:headEnd/>
            <a:tailEnd/>
          </a:ln>
        </p:spPr>
        <p:txBody>
          <a:bodyPr wrap="square">
            <a:spAutoFit/>
          </a:bodyPr>
          <a:lstStyle/>
          <a:p>
            <a:pPr algn="r">
              <a:spcBef>
                <a:spcPct val="50000"/>
              </a:spcBef>
            </a:pPr>
            <a:r>
              <a:rPr lang="en-US" dirty="0">
                <a:solidFill>
                  <a:schemeClr val="bg1"/>
                </a:solidFill>
              </a:rPr>
              <a:t>Key Finding:</a:t>
            </a:r>
          </a:p>
          <a:p>
            <a:pPr algn="r">
              <a:spcBef>
                <a:spcPct val="50000"/>
              </a:spcBef>
            </a:pPr>
            <a:r>
              <a:rPr lang="en-US" sz="1400" dirty="0">
                <a:solidFill>
                  <a:schemeClr val="bg1"/>
                </a:solidFill>
              </a:rPr>
              <a:t>On average, citizens throughout the world give their doctor a low CAT score.  </a:t>
            </a:r>
          </a:p>
        </p:txBody>
      </p:sp>
      <p:graphicFrame>
        <p:nvGraphicFramePr>
          <p:cNvPr id="7" name="Tableau 6"/>
          <p:cNvGraphicFramePr>
            <a:graphicFrameLocks noGrp="1"/>
          </p:cNvGraphicFramePr>
          <p:nvPr>
            <p:extLst>
              <p:ext uri="{D42A27DB-BD31-4B8C-83A1-F6EECF244321}">
                <p14:modId xmlns:p14="http://schemas.microsoft.com/office/powerpoint/2010/main" val="2620819788"/>
              </p:ext>
            </p:extLst>
          </p:nvPr>
        </p:nvGraphicFramePr>
        <p:xfrm>
          <a:off x="6004934" y="979352"/>
          <a:ext cx="2822850" cy="5543327"/>
        </p:xfrm>
        <a:graphic>
          <a:graphicData uri="http://schemas.openxmlformats.org/drawingml/2006/table">
            <a:tbl>
              <a:tblPr/>
              <a:tblGrid>
                <a:gridCol w="1098421"/>
                <a:gridCol w="558520"/>
                <a:gridCol w="607389"/>
                <a:gridCol w="558520"/>
              </a:tblGrid>
              <a:tr h="217400">
                <a:tc>
                  <a:txBody>
                    <a:bodyPr/>
                    <a:lstStyle/>
                    <a:p>
                      <a:pPr algn="l" fontAlgn="b"/>
                      <a:endParaRPr lang="fr-CA" sz="800" b="0" i="0" u="none" strike="noStrike" dirty="0">
                        <a:solidFill>
                          <a:srgbClr val="000000"/>
                        </a:solidFill>
                        <a:effectLst/>
                        <a:latin typeface="Calibri"/>
                      </a:endParaRPr>
                    </a:p>
                  </a:txBody>
                  <a:tcPr marL="5007" marR="5007" marT="5007" marB="0" anchor="b">
                    <a:lnL>
                      <a:noFill/>
                    </a:lnL>
                    <a:lnR w="12700" cap="flat" cmpd="sng" algn="ctr">
                      <a:solidFill>
                        <a:srgbClr val="99CC00"/>
                      </a:solidFill>
                      <a:prstDash val="solid"/>
                      <a:round/>
                      <a:headEnd type="none" w="med" len="med"/>
                      <a:tailEnd type="none" w="med" len="med"/>
                    </a:lnR>
                    <a:lnT>
                      <a:noFill/>
                    </a:lnT>
                    <a:lnB w="12700" cap="flat" cmpd="sng" algn="ctr">
                      <a:solidFill>
                        <a:srgbClr val="99CC00"/>
                      </a:solidFill>
                      <a:prstDash val="solid"/>
                      <a:round/>
                      <a:headEnd type="none" w="med" len="med"/>
                      <a:tailEnd type="none" w="med" len="med"/>
                    </a:lnB>
                  </a:tcPr>
                </a:tc>
                <a:tc gridSpan="3">
                  <a:txBody>
                    <a:bodyPr/>
                    <a:lstStyle/>
                    <a:p>
                      <a:pPr algn="ctr" fontAlgn="ctr"/>
                      <a:r>
                        <a:rPr lang="fr-CA" sz="800" b="1" i="0" u="none" strike="noStrike" dirty="0">
                          <a:solidFill>
                            <a:srgbClr val="FFFFFF"/>
                          </a:solidFill>
                          <a:effectLst/>
                          <a:latin typeface="Calibri"/>
                        </a:rPr>
                        <a:t>Communication </a:t>
                      </a:r>
                      <a:r>
                        <a:rPr lang="fr-CA" sz="800" b="1" i="0" u="none" strike="noStrike" dirty="0" err="1">
                          <a:solidFill>
                            <a:srgbClr val="FFFFFF"/>
                          </a:solidFill>
                          <a:effectLst/>
                          <a:latin typeface="Calibri"/>
                        </a:rPr>
                        <a:t>Assessment</a:t>
                      </a:r>
                      <a:r>
                        <a:rPr lang="fr-CA" sz="800" b="1" i="0" u="none" strike="noStrike" dirty="0">
                          <a:solidFill>
                            <a:srgbClr val="FFFFFF"/>
                          </a:solidFill>
                          <a:effectLst/>
                          <a:latin typeface="Calibri"/>
                        </a:rPr>
                        <a:t> </a:t>
                      </a:r>
                      <a:r>
                        <a:rPr lang="fr-CA" sz="800" b="1" i="0" u="none" strike="noStrike" dirty="0" err="1">
                          <a:solidFill>
                            <a:srgbClr val="FFFFFF"/>
                          </a:solidFill>
                          <a:effectLst/>
                          <a:latin typeface="Calibri"/>
                        </a:rPr>
                        <a:t>Tool</a:t>
                      </a:r>
                      <a:r>
                        <a:rPr lang="fr-CA" sz="800" b="1" i="0" u="none" strike="noStrike" dirty="0">
                          <a:solidFill>
                            <a:srgbClr val="FFFFFF"/>
                          </a:solidFill>
                          <a:effectLst/>
                          <a:latin typeface="Calibri"/>
                        </a:rPr>
                        <a:t> (CAT) </a:t>
                      </a:r>
                    </a:p>
                  </a:txBody>
                  <a:tcPr marL="5007" marR="5007" marT="5007" marB="0" anchor="ctr">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a:noFill/>
                    </a:lnT>
                    <a:lnB w="6350" cap="flat" cmpd="sng" algn="ctr">
                      <a:solidFill>
                        <a:srgbClr val="A6A6A6"/>
                      </a:solidFill>
                      <a:prstDash val="dot"/>
                      <a:round/>
                      <a:headEnd type="none" w="med" len="med"/>
                      <a:tailEnd type="none" w="med" len="med"/>
                    </a:lnB>
                    <a:solidFill>
                      <a:srgbClr val="99CC00"/>
                    </a:solidFill>
                  </a:tcPr>
                </a:tc>
                <a:tc hMerge="1">
                  <a:txBody>
                    <a:bodyPr/>
                    <a:lstStyle/>
                    <a:p>
                      <a:endParaRPr lang="fr-CA"/>
                    </a:p>
                  </a:txBody>
                  <a:tcPr/>
                </a:tc>
                <a:tc hMerge="1">
                  <a:txBody>
                    <a:bodyPr/>
                    <a:lstStyle/>
                    <a:p>
                      <a:endParaRPr lang="fr-CA"/>
                    </a:p>
                  </a:txBody>
                  <a:tcPr/>
                </a:tc>
              </a:tr>
              <a:tr h="119085">
                <a:tc>
                  <a:txBody>
                    <a:bodyPr/>
                    <a:lstStyle/>
                    <a:p>
                      <a:pPr algn="l" fontAlgn="b"/>
                      <a:r>
                        <a:rPr lang="fr-CA" sz="800" b="1" i="0" u="none" strike="noStrike">
                          <a:solidFill>
                            <a:srgbClr val="FFFFFF"/>
                          </a:solidFill>
                          <a:effectLst/>
                          <a:latin typeface="Calibri"/>
                        </a:rPr>
                        <a:t>Country</a:t>
                      </a:r>
                    </a:p>
                  </a:txBody>
                  <a:tcPr marL="5007" marR="5007" marT="5007" marB="0" anchor="b">
                    <a:lnL w="1270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c gridSpan="2">
                  <a:txBody>
                    <a:bodyPr/>
                    <a:lstStyle/>
                    <a:p>
                      <a:pPr algn="ctr" fontAlgn="ctr"/>
                      <a:r>
                        <a:rPr lang="fr-CA" sz="800" b="1" i="0" u="none" strike="noStrike" dirty="0" smtClean="0">
                          <a:solidFill>
                            <a:srgbClr val="FFFFFF"/>
                          </a:solidFill>
                          <a:effectLst/>
                          <a:latin typeface="Calibri"/>
                        </a:rPr>
                        <a:t>2011</a:t>
                      </a:r>
                    </a:p>
                    <a:p>
                      <a:pPr algn="ctr" fontAlgn="ctr"/>
                      <a:r>
                        <a:rPr lang="fr-CA" sz="800" b="1" i="0" u="none" strike="noStrike" dirty="0" smtClean="0">
                          <a:solidFill>
                            <a:srgbClr val="FFFFFF"/>
                          </a:solidFill>
                          <a:effectLst/>
                          <a:latin typeface="Calibri"/>
                        </a:rPr>
                        <a:t>%</a:t>
                      </a:r>
                      <a:endParaRPr lang="fr-CA" sz="800" b="1" i="0" u="none" strike="noStrike" dirty="0">
                        <a:solidFill>
                          <a:srgbClr val="FFFFFF"/>
                        </a:solidFill>
                        <a:effectLst/>
                        <a:latin typeface="Calibri"/>
                      </a:endParaRPr>
                    </a:p>
                  </a:txBody>
                  <a:tcPr marL="5007" marR="5007" marT="5007" marB="0" anchor="ctr">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c hMerge="1">
                  <a:txBody>
                    <a:bodyPr/>
                    <a:lstStyle/>
                    <a:p>
                      <a:endParaRPr lang="fr-CA"/>
                    </a:p>
                  </a:txBody>
                  <a:tcPr/>
                </a:tc>
                <a:tc>
                  <a:txBody>
                    <a:bodyPr/>
                    <a:lstStyle/>
                    <a:p>
                      <a:pPr algn="ctr" fontAlgn="ctr"/>
                      <a:r>
                        <a:rPr lang="fr-CA" sz="800" b="1" i="1" u="none" strike="noStrike" dirty="0" smtClean="0">
                          <a:solidFill>
                            <a:srgbClr val="FFFFFF"/>
                          </a:solidFill>
                          <a:effectLst/>
                          <a:latin typeface="Calibri"/>
                        </a:rPr>
                        <a:t>2010</a:t>
                      </a:r>
                    </a:p>
                    <a:p>
                      <a:pPr algn="ctr" fontAlgn="ctr"/>
                      <a:r>
                        <a:rPr lang="fr-CA" sz="800" b="1" i="1" u="none" strike="noStrike" dirty="0" smtClean="0">
                          <a:solidFill>
                            <a:srgbClr val="FFFFFF"/>
                          </a:solidFill>
                          <a:effectLst/>
                          <a:latin typeface="Calibri"/>
                        </a:rPr>
                        <a:t>%</a:t>
                      </a:r>
                      <a:endParaRPr lang="fr-CA" sz="800" b="1" i="1" u="none" strike="noStrike" dirty="0">
                        <a:solidFill>
                          <a:srgbClr val="FFFFFF"/>
                        </a:solidFill>
                        <a:effectLst/>
                        <a:latin typeface="Calibri"/>
                      </a:endParaRPr>
                    </a:p>
                  </a:txBody>
                  <a:tcPr marL="5007" marR="5007" marT="5007" marB="0" anchor="ctr">
                    <a:lnL w="6350" cap="flat" cmpd="sng" algn="ctr">
                      <a:solidFill>
                        <a:srgbClr val="A6A6A6"/>
                      </a:solidFill>
                      <a:prstDash val="dot"/>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12700" cap="flat" cmpd="sng" algn="ctr">
                      <a:solidFill>
                        <a:srgbClr val="99CC00"/>
                      </a:solidFill>
                      <a:prstDash val="solid"/>
                      <a:round/>
                      <a:headEnd type="none" w="med" len="med"/>
                      <a:tailEnd type="none" w="med" len="med"/>
                    </a:lnB>
                    <a:solidFill>
                      <a:srgbClr val="99CC00"/>
                    </a:solidFill>
                  </a:tcPr>
                </a:tc>
              </a:tr>
              <a:tr h="119085">
                <a:tc>
                  <a:txBody>
                    <a:bodyPr/>
                    <a:lstStyle/>
                    <a:p>
                      <a:pPr algn="l" fontAlgn="b"/>
                      <a:r>
                        <a:rPr lang="fr-CA" sz="800" b="1" i="0" u="none" strike="noStrike">
                          <a:solidFill>
                            <a:srgbClr val="000000"/>
                          </a:solidFill>
                          <a:effectLst/>
                          <a:latin typeface="Calibri"/>
                        </a:rPr>
                        <a:t>Ireland</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66</a:t>
                      </a:r>
                    </a:p>
                  </a:txBody>
                  <a:tcPr marL="5007" marR="5007" marT="5007" marB="0" anchor="b">
                    <a:lnL w="6350" cap="flat" cmpd="sng" algn="ctr">
                      <a:solidFill>
                        <a:srgbClr val="A6A6A6"/>
                      </a:solidFill>
                      <a:prstDash val="dot"/>
                      <a:round/>
                      <a:headEnd type="none" w="med" len="med"/>
                      <a:tailEnd type="none" w="med" len="med"/>
                    </a:lnL>
                    <a:lnR>
                      <a:noFill/>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1" i="0" u="none" strike="noStrike">
                        <a:solidFill>
                          <a:srgbClr val="000000"/>
                        </a:solidFill>
                        <a:effectLst/>
                        <a:latin typeface="Calibri"/>
                      </a:endParaRPr>
                    </a:p>
                  </a:txBody>
                  <a:tcPr marL="5007" marR="5007" marT="5007" marB="0" anchor="b">
                    <a:lnL>
                      <a:noFill/>
                    </a:lnL>
                    <a:lnR w="635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12700" cap="flat" cmpd="sng" algn="ctr">
                      <a:solidFill>
                        <a:srgbClr val="99CC00"/>
                      </a:solidFill>
                      <a:prstDash val="solid"/>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Armenia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66</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Chile</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59</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0" i="0" u="none" strike="noStrike">
                        <a:solidFill>
                          <a:srgbClr val="00B0F0"/>
                        </a:solidFill>
                        <a:effectLst/>
                        <a:latin typeface="Wingdings"/>
                      </a:endParaRP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Macedonia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56</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Bosnia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51</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1" i="0" u="none" strike="noStrike">
                        <a:solidFill>
                          <a:srgbClr val="000000"/>
                        </a:solidFill>
                        <a:effectLst/>
                        <a:latin typeface="Calibri"/>
                      </a:endParaRP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Australia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49</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USA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48</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a:noFill/>
                    </a:lnB>
                  </a:tcPr>
                </a:tc>
                <a:tc>
                  <a:txBody>
                    <a:bodyPr/>
                    <a:lstStyle/>
                    <a:p>
                      <a:pPr algn="ctr" fontAlgn="ctr"/>
                      <a:r>
                        <a:rPr lang="fr-CA" sz="800" b="0" i="1" u="none" strike="noStrike">
                          <a:solidFill>
                            <a:srgbClr val="000000"/>
                          </a:solidFill>
                          <a:effectLst/>
                          <a:latin typeface="Calibri"/>
                        </a:rPr>
                        <a:t>52</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Lebanon</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48</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FF0000"/>
                          </a:solidFill>
                          <a:effectLst/>
                          <a:latin typeface="Wingdings"/>
                        </a:rPr>
                        <a:t>á</a:t>
                      </a:r>
                    </a:p>
                  </a:txBody>
                  <a:tcPr marL="5007" marR="5007" marT="5007" marB="0" anchor="b">
                    <a:lnL>
                      <a:noFill/>
                    </a:lnL>
                    <a:lnR w="6350" cap="flat" cmpd="sng" algn="ctr">
                      <a:solidFill>
                        <a:srgbClr val="99CC00"/>
                      </a:solidFill>
                      <a:prstDash val="solid"/>
                      <a:round/>
                      <a:headEnd type="none" w="med" len="med"/>
                      <a:tailEnd type="none" w="med" len="med"/>
                    </a:lnR>
                    <a:lnT>
                      <a:noFill/>
                    </a:lnT>
                    <a:lnB>
                      <a:noFill/>
                    </a:lnB>
                  </a:tcPr>
                </a:tc>
                <a:tc>
                  <a:txBody>
                    <a:bodyPr/>
                    <a:lstStyle/>
                    <a:p>
                      <a:pPr algn="ctr" fontAlgn="ctr"/>
                      <a:r>
                        <a:rPr lang="fr-CA" sz="800" b="0" i="1" u="none" strike="noStrike">
                          <a:solidFill>
                            <a:srgbClr val="000000"/>
                          </a:solidFill>
                          <a:effectLst/>
                          <a:latin typeface="Calibri"/>
                        </a:rPr>
                        <a:t>40</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Saudi Arabia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45</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a:noFill/>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51</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Canada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43</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47</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Sweden</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37</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Germany</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36</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France</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35</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a:noFill/>
                    </a:lnB>
                  </a:tcPr>
                </a:tc>
                <a:tc>
                  <a:txBody>
                    <a:bodyPr/>
                    <a:lstStyle/>
                    <a:p>
                      <a:pPr algn="ctr" fontAlgn="ctr"/>
                      <a:r>
                        <a:rPr lang="fr-CA" sz="800" b="0" i="1" u="none" strike="noStrike">
                          <a:solidFill>
                            <a:srgbClr val="000000"/>
                          </a:solidFill>
                          <a:effectLst/>
                          <a:latin typeface="Calibri"/>
                        </a:rPr>
                        <a:t>39</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Switzerland</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33</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1" i="0" u="none" strike="noStrike">
                        <a:solidFill>
                          <a:srgbClr val="000000"/>
                        </a:solidFill>
                        <a:effectLst/>
                        <a:latin typeface="Calibri"/>
                      </a:endParaRPr>
                    </a:p>
                  </a:txBody>
                  <a:tcPr marL="5007" marR="5007" marT="5007" marB="0" anchor="b">
                    <a:lnL>
                      <a:noFill/>
                    </a:lnL>
                    <a:lnR w="6350" cap="flat" cmpd="sng" algn="ctr">
                      <a:solidFill>
                        <a:srgbClr val="99CC00"/>
                      </a:solidFill>
                      <a:prstDash val="solid"/>
                      <a:round/>
                      <a:headEnd type="none" w="med" len="med"/>
                      <a:tailEnd type="none" w="med" len="med"/>
                    </a:lnR>
                    <a:lnT>
                      <a:noFill/>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Greece</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32</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Colombia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28</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Iceland</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27</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30</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South Africa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25</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1" i="0" u="none" strike="noStrike">
                        <a:solidFill>
                          <a:srgbClr val="000000"/>
                        </a:solidFill>
                        <a:effectLst/>
                        <a:latin typeface="Calibri"/>
                      </a:endParaRP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Bulgaria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24</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25</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Brazil</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23</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30</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dirty="0" err="1" smtClean="0">
                          <a:solidFill>
                            <a:srgbClr val="000000"/>
                          </a:solidFill>
                          <a:effectLst/>
                          <a:latin typeface="Calibri"/>
                        </a:rPr>
                        <a:t>Lithuania</a:t>
                      </a:r>
                      <a:endParaRPr lang="fr-CA" sz="800" b="1" i="0" u="none" strike="noStrike" dirty="0">
                        <a:solidFill>
                          <a:srgbClr val="000000"/>
                        </a:solidFill>
                        <a:effectLst/>
                        <a:latin typeface="Calibri"/>
                      </a:endParaRP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23</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1" i="0" u="none" strike="noStrike">
                        <a:solidFill>
                          <a:srgbClr val="000000"/>
                        </a:solidFill>
                        <a:effectLst/>
                        <a:latin typeface="Calibri"/>
                      </a:endParaRP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Russia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23</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22</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Tunisia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22</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Korea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22</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FF0000"/>
                          </a:solidFill>
                          <a:effectLst/>
                          <a:latin typeface="Wingdings"/>
                        </a:rPr>
                        <a:t>á</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a:noFill/>
                    </a:lnB>
                  </a:tcPr>
                </a:tc>
                <a:tc>
                  <a:txBody>
                    <a:bodyPr/>
                    <a:lstStyle/>
                    <a:p>
                      <a:pPr algn="ctr" fontAlgn="ctr"/>
                      <a:r>
                        <a:rPr lang="fr-CA" sz="800" b="0" i="1" u="none" strike="noStrike">
                          <a:solidFill>
                            <a:srgbClr val="000000"/>
                          </a:solidFill>
                          <a:effectLst/>
                          <a:latin typeface="Calibri"/>
                        </a:rPr>
                        <a:t>15</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Austria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21</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a:noFill/>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40</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Denmark</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21</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Italy</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21</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FF0000"/>
                          </a:solidFill>
                          <a:effectLst/>
                          <a:latin typeface="Wingdings"/>
                        </a:rPr>
                        <a:t>á</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a:noFill/>
                    </a:lnB>
                  </a:tcPr>
                </a:tc>
                <a:tc>
                  <a:txBody>
                    <a:bodyPr/>
                    <a:lstStyle/>
                    <a:p>
                      <a:pPr algn="ctr" fontAlgn="ctr"/>
                      <a:r>
                        <a:rPr lang="fr-CA" sz="800" b="0" i="1" u="none" strike="noStrike">
                          <a:solidFill>
                            <a:srgbClr val="000000"/>
                          </a:solidFill>
                          <a:effectLst/>
                          <a:latin typeface="Calibri"/>
                        </a:rPr>
                        <a:t>11</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Czech Rep.</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20</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1" i="0" u="none" strike="noStrike">
                        <a:solidFill>
                          <a:srgbClr val="000000"/>
                        </a:solidFill>
                        <a:effectLst/>
                        <a:latin typeface="Calibri"/>
                      </a:endParaRPr>
                    </a:p>
                  </a:txBody>
                  <a:tcPr marL="5007" marR="5007" marT="5007" marB="0" anchor="b">
                    <a:lnL>
                      <a:noFill/>
                    </a:lnL>
                    <a:lnR w="6350" cap="flat" cmpd="sng" algn="ctr">
                      <a:solidFill>
                        <a:srgbClr val="99CC00"/>
                      </a:solidFill>
                      <a:prstDash val="solid"/>
                      <a:round/>
                      <a:headEnd type="none" w="med" len="med"/>
                      <a:tailEnd type="none" w="med" len="med"/>
                    </a:lnR>
                    <a:lnT>
                      <a:noFill/>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Romania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20</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Finland</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19</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India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16</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17</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Kenya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15</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Palestine</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14</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Hong Kong</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13</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endParaRPr lang="fr-CA" sz="800" b="1" i="0" u="none" strike="noStrike">
                        <a:solidFill>
                          <a:srgbClr val="000000"/>
                        </a:solidFill>
                        <a:effectLst/>
                        <a:latin typeface="Calibri"/>
                      </a:endParaRP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Poland</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11</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China</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11</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0" i="0" u="none" strike="noStrike">
                          <a:solidFill>
                            <a:srgbClr val="FF0000"/>
                          </a:solidFill>
                          <a:effectLst/>
                          <a:latin typeface="Wingdings"/>
                        </a:rPr>
                        <a:t>á</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4</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Japan</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10</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11</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Peru</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r" fontAlgn="b"/>
                      <a:r>
                        <a:rPr lang="fr-CA" sz="800" b="0" i="0" u="none" strike="noStrike">
                          <a:solidFill>
                            <a:srgbClr val="000000"/>
                          </a:solidFill>
                          <a:effectLst/>
                          <a:latin typeface="Calibri"/>
                        </a:rPr>
                        <a:t>6</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l" fontAlgn="b"/>
                      <a:r>
                        <a:rPr lang="fr-CA" sz="800" b="1" i="0" u="none" strike="noStrike">
                          <a:solidFill>
                            <a:srgbClr val="000000"/>
                          </a:solidFill>
                          <a:effectLst/>
                          <a:latin typeface="Calibri"/>
                        </a:rPr>
                        <a:t> </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A6A6A6"/>
                      </a:solidFill>
                      <a:prstDash val="dot"/>
                      <a:round/>
                      <a:headEnd type="none" w="med" len="med"/>
                      <a:tailEnd type="none" w="med" len="med"/>
                    </a:lnB>
                  </a:tcPr>
                </a:tc>
                <a:tc>
                  <a:txBody>
                    <a:bodyPr/>
                    <a:lstStyle/>
                    <a:p>
                      <a:pPr algn="ctr" fontAlgn="ctr"/>
                      <a:r>
                        <a:rPr lang="fr-CA" sz="800" b="0" i="1" u="none" strike="noStrike">
                          <a:solidFill>
                            <a:srgbClr val="000000"/>
                          </a:solidFill>
                          <a:effectLst/>
                          <a:latin typeface="Calibri"/>
                        </a:rPr>
                        <a:t>NA</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Pakistan</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c>
                  <a:txBody>
                    <a:bodyPr/>
                    <a:lstStyle/>
                    <a:p>
                      <a:pPr algn="r" fontAlgn="b"/>
                      <a:r>
                        <a:rPr lang="fr-CA" sz="800" b="0" i="0" u="none" strike="noStrike">
                          <a:solidFill>
                            <a:srgbClr val="000000"/>
                          </a:solidFill>
                          <a:effectLst/>
                          <a:latin typeface="Calibri"/>
                        </a:rPr>
                        <a:t>5</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A6A6A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c>
                  <a:txBody>
                    <a:bodyPr/>
                    <a:lstStyle/>
                    <a:p>
                      <a:pPr algn="ctr" fontAlgn="ctr"/>
                      <a:r>
                        <a:rPr lang="fr-CA" sz="800" b="0" i="1" u="none" strike="noStrike">
                          <a:solidFill>
                            <a:srgbClr val="000000"/>
                          </a:solidFill>
                          <a:effectLst/>
                          <a:latin typeface="Calibri"/>
                        </a:rPr>
                        <a:t>7</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69696"/>
                      </a:solidFill>
                      <a:prstDash val="dot"/>
                      <a:round/>
                      <a:headEnd type="none" w="med" len="med"/>
                      <a:tailEnd type="none" w="med" len="med"/>
                    </a:lnT>
                    <a:lnB w="6350" cap="flat" cmpd="sng" algn="ctr">
                      <a:solidFill>
                        <a:srgbClr val="99CC00"/>
                      </a:solidFill>
                      <a:prstDash val="solid"/>
                      <a:round/>
                      <a:headEnd type="none" w="med" len="med"/>
                      <a:tailEnd type="none" w="med" len="med"/>
                    </a:lnB>
                  </a:tcPr>
                </a:tc>
              </a:tr>
              <a:tr h="119085">
                <a:tc>
                  <a:txBody>
                    <a:bodyPr/>
                    <a:lstStyle/>
                    <a:p>
                      <a:pPr algn="l" fontAlgn="b"/>
                      <a:r>
                        <a:rPr lang="fr-CA" sz="800" b="1" i="0" u="none" strike="noStrike">
                          <a:solidFill>
                            <a:srgbClr val="000000"/>
                          </a:solidFill>
                          <a:effectLst/>
                          <a:latin typeface="Calibri"/>
                        </a:rPr>
                        <a:t>Total</a:t>
                      </a:r>
                    </a:p>
                  </a:txBody>
                  <a:tcPr marL="5007" marR="5007" marT="5007" marB="0" anchor="b">
                    <a:lnL w="12700" cap="flat" cmpd="sng" algn="ctr">
                      <a:solidFill>
                        <a:srgbClr val="99CC00"/>
                      </a:solidFill>
                      <a:prstDash val="solid"/>
                      <a:round/>
                      <a:headEnd type="none" w="med" len="med"/>
                      <a:tailEnd type="none" w="med" len="med"/>
                    </a:lnL>
                    <a:lnR w="6350" cap="flat" cmpd="sng" algn="ctr">
                      <a:solidFill>
                        <a:srgbClr val="A6A6A6"/>
                      </a:solidFill>
                      <a:prstDash val="dot"/>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r" fontAlgn="b"/>
                      <a:r>
                        <a:rPr lang="fr-CA" sz="800" b="0" i="0" u="none" strike="noStrike">
                          <a:solidFill>
                            <a:srgbClr val="000000"/>
                          </a:solidFill>
                          <a:effectLst/>
                          <a:latin typeface="Calibri"/>
                        </a:rPr>
                        <a:t>22</a:t>
                      </a:r>
                    </a:p>
                  </a:txBody>
                  <a:tcPr marL="5007" marR="5007" marT="5007" marB="0" anchor="b">
                    <a:lnL w="6350" cap="flat" cmpd="sng" algn="ctr">
                      <a:solidFill>
                        <a:srgbClr val="A6A6A6"/>
                      </a:solidFill>
                      <a:prstDash val="dot"/>
                      <a:round/>
                      <a:headEnd type="none" w="med" len="med"/>
                      <a:tailEnd type="none" w="med" len="med"/>
                    </a:lnL>
                    <a:lnR>
                      <a:noFill/>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l" fontAlgn="b"/>
                      <a:r>
                        <a:rPr lang="fr-CA" sz="800" b="0" i="0" u="none" strike="noStrike">
                          <a:solidFill>
                            <a:srgbClr val="00B0F0"/>
                          </a:solidFill>
                          <a:effectLst/>
                          <a:latin typeface="Wingdings"/>
                        </a:rPr>
                        <a:t>â</a:t>
                      </a:r>
                    </a:p>
                  </a:txBody>
                  <a:tcPr marL="5007" marR="5007" marT="5007" marB="0" anchor="b">
                    <a:lnL>
                      <a:noFill/>
                    </a:lnL>
                    <a:lnR w="6350" cap="flat" cmpd="sng" algn="ctr">
                      <a:solidFill>
                        <a:srgbClr val="99CC00"/>
                      </a:solidFill>
                      <a:prstDash val="solid"/>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c>
                  <a:txBody>
                    <a:bodyPr/>
                    <a:lstStyle/>
                    <a:p>
                      <a:pPr algn="ctr" fontAlgn="ctr"/>
                      <a:r>
                        <a:rPr lang="fr-CA" sz="800" b="0" i="1" u="none" strike="noStrike" dirty="0">
                          <a:solidFill>
                            <a:srgbClr val="000000"/>
                          </a:solidFill>
                          <a:effectLst/>
                          <a:latin typeface="Calibri"/>
                        </a:rPr>
                        <a:t>29</a:t>
                      </a:r>
                    </a:p>
                  </a:txBody>
                  <a:tcPr marL="5007" marR="5007" marT="5007" marB="0" anchor="ctr">
                    <a:lnL w="6350" cap="flat" cmpd="sng" algn="ctr">
                      <a:solidFill>
                        <a:srgbClr val="99CC00"/>
                      </a:solidFill>
                      <a:prstDash val="solid"/>
                      <a:round/>
                      <a:headEnd type="none" w="med" len="med"/>
                      <a:tailEnd type="none" w="med" len="med"/>
                    </a:lnL>
                    <a:lnR w="12700" cap="flat" cmpd="sng" algn="ctr">
                      <a:solidFill>
                        <a:srgbClr val="99CC00"/>
                      </a:solidFill>
                      <a:prstDash val="solid"/>
                      <a:round/>
                      <a:headEnd type="none" w="med" len="med"/>
                      <a:tailEnd type="none" w="med" len="med"/>
                    </a:lnR>
                    <a:lnT w="6350" cap="flat" cmpd="sng" algn="ctr">
                      <a:solidFill>
                        <a:srgbClr val="99CC00"/>
                      </a:solidFill>
                      <a:prstDash val="solid"/>
                      <a:round/>
                      <a:headEnd type="none" w="med" len="med"/>
                      <a:tailEnd type="none" w="med" len="med"/>
                    </a:lnT>
                    <a:lnB w="12700" cap="flat" cmpd="sng" algn="ctr">
                      <a:solidFill>
                        <a:srgbClr val="99CC00"/>
                      </a:solidFill>
                      <a:prstDash val="solid"/>
                      <a:round/>
                      <a:headEnd type="none" w="med" len="med"/>
                      <a:tailEnd type="none" w="med" len="med"/>
                    </a:lnB>
                  </a:tcPr>
                </a:tc>
              </a:tr>
            </a:tbl>
          </a:graphicData>
        </a:graphic>
      </p:graphicFrame>
      <p:sp>
        <p:nvSpPr>
          <p:cNvPr id="13" name="Text Box 12"/>
          <p:cNvSpPr txBox="1">
            <a:spLocks noChangeArrowheads="1"/>
          </p:cNvSpPr>
          <p:nvPr/>
        </p:nvSpPr>
        <p:spPr bwMode="auto">
          <a:xfrm>
            <a:off x="0" y="688579"/>
            <a:ext cx="2268538" cy="6169421"/>
          </a:xfrm>
          <a:prstGeom prst="rect">
            <a:avLst/>
          </a:prstGeom>
          <a:solidFill>
            <a:srgbClr val="3366FF"/>
          </a:solidFill>
          <a:ln w="9525" algn="ctr">
            <a:noFill/>
            <a:miter lim="800000"/>
            <a:headEnd/>
            <a:tailEnd/>
          </a:ln>
        </p:spPr>
        <p:txBody>
          <a:bodyPr/>
          <a:lstStyle/>
          <a:p>
            <a:pPr algn="just" fontAlgn="b"/>
            <a:endParaRPr lang="en-US" sz="1200" dirty="0">
              <a:solidFill>
                <a:schemeClr val="bg1"/>
              </a:solidFill>
            </a:endParaRPr>
          </a:p>
          <a:p>
            <a:pPr algn="just" fontAlgn="b"/>
            <a:r>
              <a:rPr lang="en-US" sz="1200" dirty="0">
                <a:solidFill>
                  <a:schemeClr val="bg1"/>
                </a:solidFill>
              </a:rPr>
              <a:t>Communication Assessment Tool  (CAT)</a:t>
            </a:r>
          </a:p>
          <a:p>
            <a:pPr algn="just" fontAlgn="b"/>
            <a:endParaRPr lang="en-US" sz="1000" dirty="0">
              <a:solidFill>
                <a:schemeClr val="bg1"/>
              </a:solidFill>
            </a:endParaRPr>
          </a:p>
          <a:p>
            <a:pPr algn="just" fontAlgn="b"/>
            <a:endParaRPr lang="en-US" sz="1000" dirty="0">
              <a:solidFill>
                <a:schemeClr val="bg1"/>
              </a:solidFill>
            </a:endParaRPr>
          </a:p>
          <a:p>
            <a:pPr algn="just" fontAlgn="b"/>
            <a:r>
              <a:rPr lang="en-US" sz="1000" dirty="0">
                <a:solidFill>
                  <a:schemeClr val="bg1"/>
                </a:solidFill>
              </a:rPr>
              <a:t>The Communication Assessment Tool (CAT), developed by </a:t>
            </a:r>
            <a:r>
              <a:rPr lang="en-US" sz="1000" dirty="0" err="1">
                <a:solidFill>
                  <a:schemeClr val="bg1"/>
                </a:solidFill>
              </a:rPr>
              <a:t>Makoul</a:t>
            </a:r>
            <a:r>
              <a:rPr lang="en-US" sz="1000" dirty="0">
                <a:solidFill>
                  <a:schemeClr val="bg1"/>
                </a:solidFill>
              </a:rPr>
              <a:t> et al, assesses patient perceptions of physicians’ interpersonal and communication skills.</a:t>
            </a:r>
          </a:p>
          <a:p>
            <a:pPr algn="just" fontAlgn="b"/>
            <a:endParaRPr lang="en-US" sz="1000" dirty="0">
              <a:solidFill>
                <a:schemeClr val="bg1"/>
              </a:solidFill>
            </a:endParaRPr>
          </a:p>
          <a:p>
            <a:pPr algn="just" fontAlgn="b"/>
            <a:r>
              <a:rPr lang="en-US" sz="1000" dirty="0">
                <a:solidFill>
                  <a:schemeClr val="bg1"/>
                </a:solidFill>
              </a:rPr>
              <a:t>The CAT is a 15-item survey that is easily administered in a paper-and-pencil format, via the phone or Internet. The CAT asks respondents to rate different dimensions of the communication and interpersonal skills of the physician using a 5-point rating scale (1=poor, 2=fair, 3=good, 4=very good, 5=excellent). </a:t>
            </a:r>
            <a:r>
              <a:rPr lang="en-US" sz="1000" dirty="0" err="1">
                <a:solidFill>
                  <a:schemeClr val="bg1"/>
                </a:solidFill>
              </a:rPr>
              <a:t>Makoul</a:t>
            </a:r>
            <a:r>
              <a:rPr lang="en-US" sz="1000" dirty="0">
                <a:solidFill>
                  <a:schemeClr val="bg1"/>
                </a:solidFill>
              </a:rPr>
              <a:t> et al found that scoring the CAT based on the proportion of items rated as excellent was more meaningful than summarizing the scores using means. Their psychometric analysis of response scales indicated that “a rating of ‘excellent’ was akin to ‘yes’, while even ‘very good’ was closer to ‘no’ than ‘yes.’” Data for the present study were analyzed using the sum of the items scored as excellent divided by the number of items answered.* </a:t>
            </a:r>
            <a:endParaRPr lang="fr-CA" sz="1000" dirty="0">
              <a:solidFill>
                <a:schemeClr val="bg1"/>
              </a:solidFill>
            </a:endParaRPr>
          </a:p>
          <a:p>
            <a:pPr algn="just" fontAlgn="b"/>
            <a:endParaRPr lang="fr-CA" sz="1000" dirty="0">
              <a:solidFill>
                <a:schemeClr val="bg1"/>
              </a:solidFill>
            </a:endParaRPr>
          </a:p>
          <a:p>
            <a:pPr algn="just" fontAlgn="b">
              <a:buFontTx/>
              <a:buChar char="•"/>
            </a:pPr>
            <a:endParaRPr lang="fr-CA" sz="800" dirty="0">
              <a:solidFill>
                <a:schemeClr val="bg1"/>
              </a:solidFill>
            </a:endParaRPr>
          </a:p>
          <a:p>
            <a:pPr algn="just" fontAlgn="b"/>
            <a:r>
              <a:rPr lang="fr-CA" sz="800" dirty="0">
                <a:solidFill>
                  <a:srgbClr val="B2B2B2"/>
                </a:solidFill>
              </a:rPr>
              <a:t>*</a:t>
            </a:r>
            <a:r>
              <a:rPr lang="en-US" sz="800" dirty="0">
                <a:solidFill>
                  <a:srgbClr val="B2B2B2"/>
                </a:solidFill>
              </a:rPr>
              <a:t>Source: </a:t>
            </a:r>
            <a:r>
              <a:rPr lang="fr-CA" sz="800" dirty="0">
                <a:solidFill>
                  <a:srgbClr val="B2B2B2"/>
                </a:solidFill>
              </a:rPr>
              <a:t>http://www.stfm.org/fmhub/fm2010/September/Linda567.pdf (2010)</a:t>
            </a:r>
          </a:p>
        </p:txBody>
      </p:sp>
      <p:sp>
        <p:nvSpPr>
          <p:cNvPr id="66576" name="Rectangle 5"/>
          <p:cNvSpPr>
            <a:spLocks noChangeArrowheads="1"/>
          </p:cNvSpPr>
          <p:nvPr/>
        </p:nvSpPr>
        <p:spPr bwMode="auto">
          <a:xfrm>
            <a:off x="0" y="506413"/>
            <a:ext cx="9144000" cy="285750"/>
          </a:xfrm>
          <a:prstGeom prst="rect">
            <a:avLst/>
          </a:prstGeom>
          <a:solidFill>
            <a:srgbClr val="99CC00"/>
          </a:solidFill>
          <a:ln w="9525" algn="ctr">
            <a:noFill/>
            <a:miter lim="800000"/>
            <a:headEnd/>
            <a:tailEnd/>
          </a:ln>
        </p:spPr>
        <p:txBody>
          <a:bodyPr lIns="57150" tIns="28575" rIns="57150" bIns="28575" anchor="ctr">
            <a:spAutoFit/>
          </a:bodyPr>
          <a:lstStyle/>
          <a:p>
            <a:pPr algn="ctr" fontAlgn="b"/>
            <a:r>
              <a:rPr lang="en-US" sz="1500" b="1" dirty="0">
                <a:solidFill>
                  <a:schemeClr val="bg1"/>
                </a:solidFill>
              </a:rPr>
              <a:t>Q. Thinking of your most recent visit, please rate the doctor’s communication with you.</a:t>
            </a:r>
          </a:p>
        </p:txBody>
      </p:sp>
      <p:sp>
        <p:nvSpPr>
          <p:cNvPr id="66581" name="Text Box 319"/>
          <p:cNvSpPr txBox="1">
            <a:spLocks noChangeArrowheads="1"/>
          </p:cNvSpPr>
          <p:nvPr/>
        </p:nvSpPr>
        <p:spPr bwMode="auto">
          <a:xfrm>
            <a:off x="2416026" y="6534834"/>
            <a:ext cx="3596134" cy="523220"/>
          </a:xfrm>
          <a:prstGeom prst="rect">
            <a:avLst/>
          </a:prstGeom>
          <a:noFill/>
          <a:ln w="9525" algn="ctr">
            <a:noFill/>
            <a:miter lim="800000"/>
            <a:headEnd/>
            <a:tailEnd/>
          </a:ln>
        </p:spPr>
        <p:txBody>
          <a:bodyPr wrap="square">
            <a:spAutoFit/>
          </a:bodyPr>
          <a:lstStyle/>
          <a:p>
            <a:pPr>
              <a:spcBef>
                <a:spcPct val="50000"/>
              </a:spcBef>
            </a:pPr>
            <a:r>
              <a:rPr lang="en-US" sz="800" dirty="0" smtClean="0">
                <a:solidFill>
                  <a:schemeClr val="bg2"/>
                </a:solidFill>
              </a:rPr>
              <a:t>**</a:t>
            </a:r>
            <a:r>
              <a:rPr lang="en-US" sz="800" dirty="0">
                <a:solidFill>
                  <a:schemeClr val="bg2"/>
                </a:solidFill>
              </a:rPr>
              <a:t>In 2010, 23 countries participated in the survey. IN 2011, </a:t>
            </a:r>
            <a:r>
              <a:rPr lang="en-US" sz="800" dirty="0" smtClean="0">
                <a:solidFill>
                  <a:schemeClr val="bg2"/>
                </a:solidFill>
              </a:rPr>
              <a:t>39 </a:t>
            </a:r>
            <a:r>
              <a:rPr lang="en-US" sz="800" dirty="0">
                <a:solidFill>
                  <a:schemeClr val="bg2"/>
                </a:solidFill>
              </a:rPr>
              <a:t>countries participated in the survey of which only </a:t>
            </a:r>
            <a:r>
              <a:rPr lang="en-US" sz="800" dirty="0" smtClean="0">
                <a:solidFill>
                  <a:schemeClr val="bg2"/>
                </a:solidFill>
              </a:rPr>
              <a:t>15 </a:t>
            </a:r>
            <a:r>
              <a:rPr lang="en-US" sz="800" dirty="0">
                <a:solidFill>
                  <a:schemeClr val="bg2"/>
                </a:solidFill>
              </a:rPr>
              <a:t>were recurrences from 2010. </a:t>
            </a:r>
          </a:p>
          <a:p>
            <a:pPr>
              <a:spcBef>
                <a:spcPct val="50000"/>
              </a:spcBef>
            </a:pPr>
            <a:endParaRPr lang="en-US" sz="800" dirty="0">
              <a:solidFill>
                <a:schemeClr val="bg2"/>
              </a:solidFill>
            </a:endParaRPr>
          </a:p>
        </p:txBody>
      </p:sp>
    </p:spTree>
    <p:extLst>
      <p:ext uri="{BB962C8B-B14F-4D97-AF65-F5344CB8AC3E}">
        <p14:creationId xmlns:p14="http://schemas.microsoft.com/office/powerpoint/2010/main" val="2175193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1"/>
          <p:cNvSpPr txBox="1">
            <a:spLocks noGrp="1"/>
          </p:cNvSpPr>
          <p:nvPr/>
        </p:nvSpPr>
        <p:spPr bwMode="auto">
          <a:xfrm>
            <a:off x="85725" y="6453188"/>
            <a:ext cx="585788" cy="333375"/>
          </a:xfrm>
          <a:prstGeom prst="rect">
            <a:avLst/>
          </a:prstGeom>
          <a:noFill/>
          <a:ln w="9525">
            <a:noFill/>
            <a:miter lim="800000"/>
            <a:headEnd/>
            <a:tailEnd/>
          </a:ln>
        </p:spPr>
        <p:txBody>
          <a:bodyPr/>
          <a:lstStyle/>
          <a:p>
            <a:fld id="{E5D33160-3794-4507-9F99-5C59F6A8D8C5}" type="slidenum">
              <a:rPr lang="fr-CA" b="1"/>
              <a:pPr/>
              <a:t>9</a:t>
            </a:fld>
            <a:endParaRPr lang="fr-CA" b="1"/>
          </a:p>
        </p:txBody>
      </p:sp>
      <p:grpSp>
        <p:nvGrpSpPr>
          <p:cNvPr id="67586" name="Group 2"/>
          <p:cNvGrpSpPr>
            <a:grpSpLocks/>
          </p:cNvGrpSpPr>
          <p:nvPr/>
        </p:nvGrpSpPr>
        <p:grpSpPr bwMode="auto">
          <a:xfrm>
            <a:off x="684213" y="1453183"/>
            <a:ext cx="8064500" cy="4305300"/>
            <a:chOff x="204" y="808"/>
            <a:chExt cx="5271" cy="2814"/>
          </a:xfrm>
        </p:grpSpPr>
        <p:sp>
          <p:nvSpPr>
            <p:cNvPr id="67596" name="Freeform 3"/>
            <p:cNvSpPr>
              <a:spLocks/>
            </p:cNvSpPr>
            <p:nvPr/>
          </p:nvSpPr>
          <p:spPr bwMode="auto">
            <a:xfrm>
              <a:off x="2631" y="1687"/>
              <a:ext cx="66" cy="99"/>
            </a:xfrm>
            <a:custGeom>
              <a:avLst/>
              <a:gdLst>
                <a:gd name="T0" fmla="*/ 4 w 84"/>
                <a:gd name="T1" fmla="*/ 30 h 126"/>
                <a:gd name="T2" fmla="*/ 0 w 84"/>
                <a:gd name="T3" fmla="*/ 28 h 126"/>
                <a:gd name="T4" fmla="*/ 0 w 84"/>
                <a:gd name="T5" fmla="*/ 24 h 126"/>
                <a:gd name="T6" fmla="*/ 2 w 84"/>
                <a:gd name="T7" fmla="*/ 22 h 126"/>
                <a:gd name="T8" fmla="*/ 2 w 84"/>
                <a:gd name="T9" fmla="*/ 20 h 126"/>
                <a:gd name="T10" fmla="*/ 2 w 84"/>
                <a:gd name="T11" fmla="*/ 16 h 126"/>
                <a:gd name="T12" fmla="*/ 2 w 84"/>
                <a:gd name="T13" fmla="*/ 14 h 126"/>
                <a:gd name="T14" fmla="*/ 2 w 84"/>
                <a:gd name="T15" fmla="*/ 13 h 126"/>
                <a:gd name="T16" fmla="*/ 2 w 84"/>
                <a:gd name="T17" fmla="*/ 8 h 126"/>
                <a:gd name="T18" fmla="*/ 7 w 84"/>
                <a:gd name="T19" fmla="*/ 7 h 126"/>
                <a:gd name="T20" fmla="*/ 7 w 84"/>
                <a:gd name="T21" fmla="*/ 5 h 126"/>
                <a:gd name="T22" fmla="*/ 13 w 84"/>
                <a:gd name="T23" fmla="*/ 0 h 126"/>
                <a:gd name="T24" fmla="*/ 14 w 84"/>
                <a:gd name="T25" fmla="*/ 2 h 126"/>
                <a:gd name="T26" fmla="*/ 17 w 84"/>
                <a:gd name="T27" fmla="*/ 2 h 126"/>
                <a:gd name="T28" fmla="*/ 19 w 84"/>
                <a:gd name="T29" fmla="*/ 5 h 126"/>
                <a:gd name="T30" fmla="*/ 20 w 84"/>
                <a:gd name="T31" fmla="*/ 7 h 126"/>
                <a:gd name="T32" fmla="*/ 17 w 84"/>
                <a:gd name="T33" fmla="*/ 10 h 126"/>
                <a:gd name="T34" fmla="*/ 19 w 84"/>
                <a:gd name="T35" fmla="*/ 16 h 126"/>
                <a:gd name="T36" fmla="*/ 17 w 84"/>
                <a:gd name="T37" fmla="*/ 22 h 126"/>
                <a:gd name="T38" fmla="*/ 13 w 84"/>
                <a:gd name="T39" fmla="*/ 24 h 126"/>
                <a:gd name="T40" fmla="*/ 4 w 84"/>
                <a:gd name="T41" fmla="*/ 3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339966"/>
            </a:solidFill>
            <a:ln w="9525">
              <a:noFill/>
              <a:round/>
              <a:headEnd/>
              <a:tailEnd/>
            </a:ln>
          </p:spPr>
          <p:txBody>
            <a:bodyPr/>
            <a:lstStyle/>
            <a:p>
              <a:endParaRPr lang="en-US"/>
            </a:p>
          </p:txBody>
        </p:sp>
        <p:sp>
          <p:nvSpPr>
            <p:cNvPr id="67597" name="Freeform 4"/>
            <p:cNvSpPr>
              <a:spLocks/>
            </p:cNvSpPr>
            <p:nvPr/>
          </p:nvSpPr>
          <p:spPr bwMode="auto">
            <a:xfrm>
              <a:off x="3580" y="884"/>
              <a:ext cx="263" cy="335"/>
            </a:xfrm>
            <a:custGeom>
              <a:avLst/>
              <a:gdLst>
                <a:gd name="T0" fmla="*/ 27 w 336"/>
                <a:gd name="T1" fmla="*/ 100 h 427"/>
                <a:gd name="T2" fmla="*/ 22 w 336"/>
                <a:gd name="T3" fmla="*/ 93 h 427"/>
                <a:gd name="T4" fmla="*/ 18 w 336"/>
                <a:gd name="T5" fmla="*/ 75 h 427"/>
                <a:gd name="T6" fmla="*/ 22 w 336"/>
                <a:gd name="T7" fmla="*/ 66 h 427"/>
                <a:gd name="T8" fmla="*/ 33 w 336"/>
                <a:gd name="T9" fmla="*/ 42 h 427"/>
                <a:gd name="T10" fmla="*/ 44 w 336"/>
                <a:gd name="T11" fmla="*/ 35 h 427"/>
                <a:gd name="T12" fmla="*/ 51 w 336"/>
                <a:gd name="T13" fmla="*/ 27 h 427"/>
                <a:gd name="T14" fmla="*/ 58 w 336"/>
                <a:gd name="T15" fmla="*/ 22 h 427"/>
                <a:gd name="T16" fmla="*/ 67 w 336"/>
                <a:gd name="T17" fmla="*/ 16 h 427"/>
                <a:gd name="T18" fmla="*/ 77 w 336"/>
                <a:gd name="T19" fmla="*/ 7 h 427"/>
                <a:gd name="T20" fmla="*/ 76 w 336"/>
                <a:gd name="T21" fmla="*/ 2 h 427"/>
                <a:gd name="T22" fmla="*/ 67 w 336"/>
                <a:gd name="T23" fmla="*/ 0 h 427"/>
                <a:gd name="T24" fmla="*/ 62 w 336"/>
                <a:gd name="T25" fmla="*/ 5 h 427"/>
                <a:gd name="T26" fmla="*/ 58 w 336"/>
                <a:gd name="T27" fmla="*/ 10 h 427"/>
                <a:gd name="T28" fmla="*/ 51 w 336"/>
                <a:gd name="T29" fmla="*/ 12 h 427"/>
                <a:gd name="T30" fmla="*/ 43 w 336"/>
                <a:gd name="T31" fmla="*/ 12 h 427"/>
                <a:gd name="T32" fmla="*/ 40 w 336"/>
                <a:gd name="T33" fmla="*/ 14 h 427"/>
                <a:gd name="T34" fmla="*/ 37 w 336"/>
                <a:gd name="T35" fmla="*/ 19 h 427"/>
                <a:gd name="T36" fmla="*/ 27 w 336"/>
                <a:gd name="T37" fmla="*/ 30 h 427"/>
                <a:gd name="T38" fmla="*/ 21 w 336"/>
                <a:gd name="T39" fmla="*/ 33 h 427"/>
                <a:gd name="T40" fmla="*/ 20 w 336"/>
                <a:gd name="T41" fmla="*/ 39 h 427"/>
                <a:gd name="T42" fmla="*/ 16 w 336"/>
                <a:gd name="T43" fmla="*/ 44 h 427"/>
                <a:gd name="T44" fmla="*/ 10 w 336"/>
                <a:gd name="T45" fmla="*/ 50 h 427"/>
                <a:gd name="T46" fmla="*/ 10 w 336"/>
                <a:gd name="T47" fmla="*/ 56 h 427"/>
                <a:gd name="T48" fmla="*/ 7 w 336"/>
                <a:gd name="T49" fmla="*/ 63 h 427"/>
                <a:gd name="T50" fmla="*/ 2 w 336"/>
                <a:gd name="T51" fmla="*/ 68 h 427"/>
                <a:gd name="T52" fmla="*/ 4 w 336"/>
                <a:gd name="T53" fmla="*/ 75 h 427"/>
                <a:gd name="T54" fmla="*/ 0 w 336"/>
                <a:gd name="T55" fmla="*/ 82 h 427"/>
                <a:gd name="T56" fmla="*/ 4 w 336"/>
                <a:gd name="T57" fmla="*/ 91 h 427"/>
                <a:gd name="T58" fmla="*/ 11 w 336"/>
                <a:gd name="T59" fmla="*/ 94 h 427"/>
                <a:gd name="T60" fmla="*/ 13 w 336"/>
                <a:gd name="T61" fmla="*/ 97 h 427"/>
                <a:gd name="T62" fmla="*/ 16 w 336"/>
                <a:gd name="T63" fmla="*/ 98 h 427"/>
                <a:gd name="T64" fmla="*/ 27 w 336"/>
                <a:gd name="T65" fmla="*/ 100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6"/>
                <a:gd name="T100" fmla="*/ 0 h 427"/>
                <a:gd name="T101" fmla="*/ 336 w 336"/>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C0C0C0"/>
            </a:solidFill>
            <a:ln w="9525">
              <a:noFill/>
              <a:round/>
              <a:headEnd/>
              <a:tailEnd/>
            </a:ln>
          </p:spPr>
          <p:txBody>
            <a:bodyPr/>
            <a:lstStyle/>
            <a:p>
              <a:endParaRPr lang="en-US"/>
            </a:p>
          </p:txBody>
        </p:sp>
        <p:sp>
          <p:nvSpPr>
            <p:cNvPr id="67598" name="Freeform 5"/>
            <p:cNvSpPr>
              <a:spLocks/>
            </p:cNvSpPr>
            <p:nvPr/>
          </p:nvSpPr>
          <p:spPr bwMode="auto">
            <a:xfrm>
              <a:off x="3424" y="2857"/>
              <a:ext cx="101" cy="208"/>
            </a:xfrm>
            <a:custGeom>
              <a:avLst/>
              <a:gdLst>
                <a:gd name="T0" fmla="*/ 2 w 126"/>
                <a:gd name="T1" fmla="*/ 50 h 265"/>
                <a:gd name="T2" fmla="*/ 0 w 126"/>
                <a:gd name="T3" fmla="*/ 45 h 265"/>
                <a:gd name="T4" fmla="*/ 3 w 126"/>
                <a:gd name="T5" fmla="*/ 39 h 265"/>
                <a:gd name="T6" fmla="*/ 6 w 126"/>
                <a:gd name="T7" fmla="*/ 33 h 265"/>
                <a:gd name="T8" fmla="*/ 3 w 126"/>
                <a:gd name="T9" fmla="*/ 21 h 265"/>
                <a:gd name="T10" fmla="*/ 8 w 126"/>
                <a:gd name="T11" fmla="*/ 19 h 265"/>
                <a:gd name="T12" fmla="*/ 14 w 126"/>
                <a:gd name="T13" fmla="*/ 14 h 265"/>
                <a:gd name="T14" fmla="*/ 21 w 126"/>
                <a:gd name="T15" fmla="*/ 5 h 265"/>
                <a:gd name="T16" fmla="*/ 29 w 126"/>
                <a:gd name="T17" fmla="*/ 0 h 265"/>
                <a:gd name="T18" fmla="*/ 34 w 126"/>
                <a:gd name="T19" fmla="*/ 5 h 265"/>
                <a:gd name="T20" fmla="*/ 34 w 126"/>
                <a:gd name="T21" fmla="*/ 16 h 265"/>
                <a:gd name="T22" fmla="*/ 34 w 126"/>
                <a:gd name="T23" fmla="*/ 21 h 265"/>
                <a:gd name="T24" fmla="*/ 21 w 126"/>
                <a:gd name="T25" fmla="*/ 59 h 265"/>
                <a:gd name="T26" fmla="*/ 14 w 126"/>
                <a:gd name="T27" fmla="*/ 60 h 265"/>
                <a:gd name="T28" fmla="*/ 8 w 126"/>
                <a:gd name="T29" fmla="*/ 61 h 265"/>
                <a:gd name="T30" fmla="*/ 2 w 126"/>
                <a:gd name="T31" fmla="*/ 57 h 265"/>
                <a:gd name="T32" fmla="*/ 2 w 126"/>
                <a:gd name="T33" fmla="*/ 50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C0C0C0"/>
            </a:solidFill>
            <a:ln w="9525">
              <a:noFill/>
              <a:round/>
              <a:headEnd/>
              <a:tailEnd/>
            </a:ln>
          </p:spPr>
          <p:txBody>
            <a:bodyPr/>
            <a:lstStyle/>
            <a:p>
              <a:endParaRPr lang="en-US"/>
            </a:p>
          </p:txBody>
        </p:sp>
        <p:sp>
          <p:nvSpPr>
            <p:cNvPr id="67599" name="Freeform 6"/>
            <p:cNvSpPr>
              <a:spLocks/>
            </p:cNvSpPr>
            <p:nvPr/>
          </p:nvSpPr>
          <p:spPr bwMode="auto">
            <a:xfrm>
              <a:off x="5278" y="3336"/>
              <a:ext cx="107" cy="123"/>
            </a:xfrm>
            <a:custGeom>
              <a:avLst/>
              <a:gdLst>
                <a:gd name="T0" fmla="*/ 0 w 138"/>
                <a:gd name="T1" fmla="*/ 30 h 157"/>
                <a:gd name="T2" fmla="*/ 4 w 138"/>
                <a:gd name="T3" fmla="*/ 23 h 157"/>
                <a:gd name="T4" fmla="*/ 7 w 138"/>
                <a:gd name="T5" fmla="*/ 19 h 157"/>
                <a:gd name="T6" fmla="*/ 15 w 138"/>
                <a:gd name="T7" fmla="*/ 14 h 157"/>
                <a:gd name="T8" fmla="*/ 17 w 138"/>
                <a:gd name="T9" fmla="*/ 13 h 157"/>
                <a:gd name="T10" fmla="*/ 20 w 138"/>
                <a:gd name="T11" fmla="*/ 7 h 157"/>
                <a:gd name="T12" fmla="*/ 22 w 138"/>
                <a:gd name="T13" fmla="*/ 0 h 157"/>
                <a:gd name="T14" fmla="*/ 25 w 138"/>
                <a:gd name="T15" fmla="*/ 2 h 157"/>
                <a:gd name="T16" fmla="*/ 30 w 138"/>
                <a:gd name="T17" fmla="*/ 4 h 157"/>
                <a:gd name="T18" fmla="*/ 30 w 138"/>
                <a:gd name="T19" fmla="*/ 8 h 157"/>
                <a:gd name="T20" fmla="*/ 25 w 138"/>
                <a:gd name="T21" fmla="*/ 13 h 157"/>
                <a:gd name="T22" fmla="*/ 22 w 138"/>
                <a:gd name="T23" fmla="*/ 16 h 157"/>
                <a:gd name="T24" fmla="*/ 17 w 138"/>
                <a:gd name="T25" fmla="*/ 21 h 157"/>
                <a:gd name="T26" fmla="*/ 16 w 138"/>
                <a:gd name="T27" fmla="*/ 27 h 157"/>
                <a:gd name="T28" fmla="*/ 15 w 138"/>
                <a:gd name="T29" fmla="*/ 34 h 157"/>
                <a:gd name="T30" fmla="*/ 8 w 138"/>
                <a:gd name="T31" fmla="*/ 36 h 157"/>
                <a:gd name="T32" fmla="*/ 4 w 138"/>
                <a:gd name="T33" fmla="*/ 34 h 157"/>
                <a:gd name="T34" fmla="*/ 0 w 138"/>
                <a:gd name="T35" fmla="*/ 3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C0C0C0"/>
            </a:solidFill>
            <a:ln w="9525">
              <a:noFill/>
              <a:round/>
              <a:headEnd/>
              <a:tailEnd/>
            </a:ln>
          </p:spPr>
          <p:txBody>
            <a:bodyPr/>
            <a:lstStyle/>
            <a:p>
              <a:endParaRPr lang="en-US"/>
            </a:p>
          </p:txBody>
        </p:sp>
        <p:sp>
          <p:nvSpPr>
            <p:cNvPr id="67600" name="Freeform 7"/>
            <p:cNvSpPr>
              <a:spLocks/>
            </p:cNvSpPr>
            <p:nvPr/>
          </p:nvSpPr>
          <p:spPr bwMode="auto">
            <a:xfrm>
              <a:off x="5371" y="3225"/>
              <a:ext cx="76" cy="122"/>
            </a:xfrm>
            <a:custGeom>
              <a:avLst/>
              <a:gdLst>
                <a:gd name="T0" fmla="*/ 2 w 96"/>
                <a:gd name="T1" fmla="*/ 25 h 156"/>
                <a:gd name="T2" fmla="*/ 6 w 96"/>
                <a:gd name="T3" fmla="*/ 18 h 156"/>
                <a:gd name="T4" fmla="*/ 6 w 96"/>
                <a:gd name="T5" fmla="*/ 13 h 156"/>
                <a:gd name="T6" fmla="*/ 0 w 96"/>
                <a:gd name="T7" fmla="*/ 0 h 156"/>
                <a:gd name="T8" fmla="*/ 8 w 96"/>
                <a:gd name="T9" fmla="*/ 2 h 156"/>
                <a:gd name="T10" fmla="*/ 8 w 96"/>
                <a:gd name="T11" fmla="*/ 10 h 156"/>
                <a:gd name="T12" fmla="*/ 10 w 96"/>
                <a:gd name="T13" fmla="*/ 14 h 156"/>
                <a:gd name="T14" fmla="*/ 14 w 96"/>
                <a:gd name="T15" fmla="*/ 18 h 156"/>
                <a:gd name="T16" fmla="*/ 21 w 96"/>
                <a:gd name="T17" fmla="*/ 16 h 156"/>
                <a:gd name="T18" fmla="*/ 23 w 96"/>
                <a:gd name="T19" fmla="*/ 18 h 156"/>
                <a:gd name="T20" fmla="*/ 22 w 96"/>
                <a:gd name="T21" fmla="*/ 21 h 156"/>
                <a:gd name="T22" fmla="*/ 20 w 96"/>
                <a:gd name="T23" fmla="*/ 23 h 156"/>
                <a:gd name="T24" fmla="*/ 16 w 96"/>
                <a:gd name="T25" fmla="*/ 27 h 156"/>
                <a:gd name="T26" fmla="*/ 14 w 96"/>
                <a:gd name="T27" fmla="*/ 30 h 156"/>
                <a:gd name="T28" fmla="*/ 10 w 96"/>
                <a:gd name="T29" fmla="*/ 35 h 156"/>
                <a:gd name="T30" fmla="*/ 6 w 96"/>
                <a:gd name="T31" fmla="*/ 33 h 156"/>
                <a:gd name="T32" fmla="*/ 8 w 96"/>
                <a:gd name="T33" fmla="*/ 29 h 156"/>
                <a:gd name="T34" fmla="*/ 2 w 96"/>
                <a:gd name="T35" fmla="*/ 25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C0C0C0"/>
            </a:solidFill>
            <a:ln w="9525">
              <a:noFill/>
              <a:round/>
              <a:headEnd/>
              <a:tailEnd/>
            </a:ln>
          </p:spPr>
          <p:txBody>
            <a:bodyPr/>
            <a:lstStyle/>
            <a:p>
              <a:endParaRPr lang="en-US"/>
            </a:p>
          </p:txBody>
        </p:sp>
        <p:sp>
          <p:nvSpPr>
            <p:cNvPr id="67601" name="Freeform 8"/>
            <p:cNvSpPr>
              <a:spLocks/>
            </p:cNvSpPr>
            <p:nvPr/>
          </p:nvSpPr>
          <p:spPr bwMode="auto">
            <a:xfrm>
              <a:off x="4479" y="2848"/>
              <a:ext cx="595" cy="452"/>
            </a:xfrm>
            <a:custGeom>
              <a:avLst/>
              <a:gdLst>
                <a:gd name="T0" fmla="*/ 8 w 757"/>
                <a:gd name="T1" fmla="*/ 96 h 577"/>
                <a:gd name="T2" fmla="*/ 2 w 757"/>
                <a:gd name="T3" fmla="*/ 71 h 577"/>
                <a:gd name="T4" fmla="*/ 0 w 757"/>
                <a:gd name="T5" fmla="*/ 56 h 577"/>
                <a:gd name="T6" fmla="*/ 7 w 757"/>
                <a:gd name="T7" fmla="*/ 44 h 577"/>
                <a:gd name="T8" fmla="*/ 28 w 757"/>
                <a:gd name="T9" fmla="*/ 34 h 577"/>
                <a:gd name="T10" fmla="*/ 37 w 757"/>
                <a:gd name="T11" fmla="*/ 25 h 577"/>
                <a:gd name="T12" fmla="*/ 48 w 757"/>
                <a:gd name="T13" fmla="*/ 21 h 577"/>
                <a:gd name="T14" fmla="*/ 62 w 757"/>
                <a:gd name="T15" fmla="*/ 12 h 577"/>
                <a:gd name="T16" fmla="*/ 71 w 757"/>
                <a:gd name="T17" fmla="*/ 16 h 577"/>
                <a:gd name="T18" fmla="*/ 78 w 757"/>
                <a:gd name="T19" fmla="*/ 5 h 577"/>
                <a:gd name="T20" fmla="*/ 88 w 757"/>
                <a:gd name="T21" fmla="*/ 0 h 577"/>
                <a:gd name="T22" fmla="*/ 103 w 757"/>
                <a:gd name="T23" fmla="*/ 2 h 577"/>
                <a:gd name="T24" fmla="*/ 99 w 757"/>
                <a:gd name="T25" fmla="*/ 16 h 577"/>
                <a:gd name="T26" fmla="*/ 110 w 757"/>
                <a:gd name="T27" fmla="*/ 19 h 577"/>
                <a:gd name="T28" fmla="*/ 120 w 757"/>
                <a:gd name="T29" fmla="*/ 25 h 577"/>
                <a:gd name="T30" fmla="*/ 127 w 757"/>
                <a:gd name="T31" fmla="*/ 7 h 577"/>
                <a:gd name="T32" fmla="*/ 136 w 757"/>
                <a:gd name="T33" fmla="*/ 10 h 577"/>
                <a:gd name="T34" fmla="*/ 140 w 757"/>
                <a:gd name="T35" fmla="*/ 14 h 577"/>
                <a:gd name="T36" fmla="*/ 152 w 757"/>
                <a:gd name="T37" fmla="*/ 34 h 577"/>
                <a:gd name="T38" fmla="*/ 163 w 757"/>
                <a:gd name="T39" fmla="*/ 46 h 577"/>
                <a:gd name="T40" fmla="*/ 169 w 757"/>
                <a:gd name="T41" fmla="*/ 56 h 577"/>
                <a:gd name="T42" fmla="*/ 178 w 757"/>
                <a:gd name="T43" fmla="*/ 67 h 577"/>
                <a:gd name="T44" fmla="*/ 178 w 757"/>
                <a:gd name="T45" fmla="*/ 88 h 577"/>
                <a:gd name="T46" fmla="*/ 164 w 757"/>
                <a:gd name="T47" fmla="*/ 121 h 577"/>
                <a:gd name="T48" fmla="*/ 161 w 757"/>
                <a:gd name="T49" fmla="*/ 126 h 577"/>
                <a:gd name="T50" fmla="*/ 150 w 757"/>
                <a:gd name="T51" fmla="*/ 133 h 577"/>
                <a:gd name="T52" fmla="*/ 140 w 757"/>
                <a:gd name="T53" fmla="*/ 129 h 577"/>
                <a:gd name="T54" fmla="*/ 126 w 757"/>
                <a:gd name="T55" fmla="*/ 128 h 577"/>
                <a:gd name="T56" fmla="*/ 113 w 757"/>
                <a:gd name="T57" fmla="*/ 117 h 577"/>
                <a:gd name="T58" fmla="*/ 105 w 757"/>
                <a:gd name="T59" fmla="*/ 112 h 577"/>
                <a:gd name="T60" fmla="*/ 89 w 757"/>
                <a:gd name="T61" fmla="*/ 98 h 577"/>
                <a:gd name="T62" fmla="*/ 62 w 757"/>
                <a:gd name="T63" fmla="*/ 96 h 577"/>
                <a:gd name="T64" fmla="*/ 47 w 757"/>
                <a:gd name="T65" fmla="*/ 104 h 577"/>
                <a:gd name="T66" fmla="*/ 33 w 757"/>
                <a:gd name="T67" fmla="*/ 106 h 577"/>
                <a:gd name="T68" fmla="*/ 20 w 757"/>
                <a:gd name="T69" fmla="*/ 112 h 577"/>
                <a:gd name="T70" fmla="*/ 7 w 757"/>
                <a:gd name="T71" fmla="*/ 10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339966"/>
            </a:solidFill>
            <a:ln w="9525">
              <a:noFill/>
              <a:round/>
              <a:headEnd/>
              <a:tailEnd/>
            </a:ln>
          </p:spPr>
          <p:txBody>
            <a:bodyPr/>
            <a:lstStyle/>
            <a:p>
              <a:endParaRPr lang="en-US"/>
            </a:p>
          </p:txBody>
        </p:sp>
        <p:sp>
          <p:nvSpPr>
            <p:cNvPr id="67602" name="Freeform 9"/>
            <p:cNvSpPr>
              <a:spLocks/>
            </p:cNvSpPr>
            <p:nvPr/>
          </p:nvSpPr>
          <p:spPr bwMode="auto">
            <a:xfrm>
              <a:off x="4946" y="3327"/>
              <a:ext cx="52" cy="72"/>
            </a:xfrm>
            <a:custGeom>
              <a:avLst/>
              <a:gdLst>
                <a:gd name="T0" fmla="*/ 0 w 66"/>
                <a:gd name="T1" fmla="*/ 5 h 91"/>
                <a:gd name="T2" fmla="*/ 3 w 66"/>
                <a:gd name="T3" fmla="*/ 12 h 91"/>
                <a:gd name="T4" fmla="*/ 5 w 66"/>
                <a:gd name="T5" fmla="*/ 17 h 91"/>
                <a:gd name="T6" fmla="*/ 8 w 66"/>
                <a:gd name="T7" fmla="*/ 22 h 91"/>
                <a:gd name="T8" fmla="*/ 12 w 66"/>
                <a:gd name="T9" fmla="*/ 16 h 91"/>
                <a:gd name="T10" fmla="*/ 16 w 66"/>
                <a:gd name="T11" fmla="*/ 7 h 91"/>
                <a:gd name="T12" fmla="*/ 16 w 66"/>
                <a:gd name="T13" fmla="*/ 0 h 91"/>
                <a:gd name="T14" fmla="*/ 10 w 66"/>
                <a:gd name="T15" fmla="*/ 3 h 91"/>
                <a:gd name="T16" fmla="*/ 0 w 66"/>
                <a:gd name="T17" fmla="*/ 5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lumMod val="75000"/>
              </a:schemeClr>
            </a:solidFill>
            <a:ln w="9525">
              <a:noFill/>
              <a:round/>
              <a:headEnd/>
              <a:tailEnd/>
            </a:ln>
          </p:spPr>
          <p:txBody>
            <a:bodyPr/>
            <a:lstStyle/>
            <a:p>
              <a:endParaRPr lang="en-US"/>
            </a:p>
          </p:txBody>
        </p:sp>
        <p:sp>
          <p:nvSpPr>
            <p:cNvPr id="67603" name="Freeform 10"/>
            <p:cNvSpPr>
              <a:spLocks/>
            </p:cNvSpPr>
            <p:nvPr/>
          </p:nvSpPr>
          <p:spPr bwMode="auto">
            <a:xfrm>
              <a:off x="4223" y="2600"/>
              <a:ext cx="145" cy="159"/>
            </a:xfrm>
            <a:custGeom>
              <a:avLst/>
              <a:gdLst>
                <a:gd name="T0" fmla="*/ 0 w 31"/>
                <a:gd name="T1" fmla="*/ 0 h 34"/>
                <a:gd name="T2" fmla="*/ 42574 w 31"/>
                <a:gd name="T3" fmla="*/ 0 h 34"/>
                <a:gd name="T4" fmla="*/ 82786 w 31"/>
                <a:gd name="T5" fmla="*/ 62697 h 34"/>
                <a:gd name="T6" fmla="*/ 114400 w 31"/>
                <a:gd name="T7" fmla="*/ 82731 h 34"/>
                <a:gd name="T8" fmla="*/ 168027 w 31"/>
                <a:gd name="T9" fmla="*/ 105235 h 34"/>
                <a:gd name="T10" fmla="*/ 250813 w 31"/>
                <a:gd name="T11" fmla="*/ 178870 h 34"/>
                <a:gd name="T12" fmla="*/ 273325 w 31"/>
                <a:gd name="T13" fmla="*/ 210469 h 34"/>
                <a:gd name="T14" fmla="*/ 313560 w 31"/>
                <a:gd name="T15" fmla="*/ 261602 h 34"/>
                <a:gd name="T16" fmla="*/ 324496 w 31"/>
                <a:gd name="T17" fmla="*/ 324299 h 34"/>
                <a:gd name="T18" fmla="*/ 281922 w 31"/>
                <a:gd name="T19" fmla="*/ 355791 h 34"/>
                <a:gd name="T20" fmla="*/ 219198 w 31"/>
                <a:gd name="T21" fmla="*/ 304158 h 34"/>
                <a:gd name="T22" fmla="*/ 156563 w 31"/>
                <a:gd name="T23" fmla="*/ 273059 h 34"/>
                <a:gd name="T24" fmla="*/ 125364 w 31"/>
                <a:gd name="T25" fmla="*/ 187966 h 34"/>
                <a:gd name="T26" fmla="*/ 93834 w 31"/>
                <a:gd name="T27" fmla="*/ 167824 h 34"/>
                <a:gd name="T28" fmla="*/ 62724 w 31"/>
                <a:gd name="T29" fmla="*/ 125287 h 34"/>
                <a:gd name="T30" fmla="*/ 11048 w 31"/>
                <a:gd name="T31" fmla="*/ 82731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C0C0C0"/>
            </a:solidFill>
            <a:ln w="9525">
              <a:noFill/>
              <a:round/>
              <a:headEnd/>
              <a:tailEnd/>
            </a:ln>
          </p:spPr>
          <p:txBody>
            <a:bodyPr/>
            <a:lstStyle/>
            <a:p>
              <a:endParaRPr lang="en-US"/>
            </a:p>
          </p:txBody>
        </p:sp>
        <p:sp>
          <p:nvSpPr>
            <p:cNvPr id="67604" name="Freeform 11"/>
            <p:cNvSpPr>
              <a:spLocks/>
            </p:cNvSpPr>
            <p:nvPr/>
          </p:nvSpPr>
          <p:spPr bwMode="auto">
            <a:xfrm>
              <a:off x="4423" y="2571"/>
              <a:ext cx="136" cy="160"/>
            </a:xfrm>
            <a:custGeom>
              <a:avLst/>
              <a:gdLst>
                <a:gd name="T0" fmla="*/ 2 w 174"/>
                <a:gd name="T1" fmla="*/ 39 h 204"/>
                <a:gd name="T2" fmla="*/ 0 w 174"/>
                <a:gd name="T3" fmla="*/ 34 h 204"/>
                <a:gd name="T4" fmla="*/ 0 w 174"/>
                <a:gd name="T5" fmla="*/ 26 h 204"/>
                <a:gd name="T6" fmla="*/ 2 w 174"/>
                <a:gd name="T7" fmla="*/ 21 h 204"/>
                <a:gd name="T8" fmla="*/ 8 w 174"/>
                <a:gd name="T9" fmla="*/ 20 h 204"/>
                <a:gd name="T10" fmla="*/ 14 w 174"/>
                <a:gd name="T11" fmla="*/ 16 h 204"/>
                <a:gd name="T12" fmla="*/ 22 w 174"/>
                <a:gd name="T13" fmla="*/ 5 h 204"/>
                <a:gd name="T14" fmla="*/ 32 w 174"/>
                <a:gd name="T15" fmla="*/ 0 h 204"/>
                <a:gd name="T16" fmla="*/ 37 w 174"/>
                <a:gd name="T17" fmla="*/ 2 h 204"/>
                <a:gd name="T18" fmla="*/ 40 w 174"/>
                <a:gd name="T19" fmla="*/ 7 h 204"/>
                <a:gd name="T20" fmla="*/ 35 w 174"/>
                <a:gd name="T21" fmla="*/ 12 h 204"/>
                <a:gd name="T22" fmla="*/ 34 w 174"/>
                <a:gd name="T23" fmla="*/ 16 h 204"/>
                <a:gd name="T24" fmla="*/ 35 w 174"/>
                <a:gd name="T25" fmla="*/ 21 h 204"/>
                <a:gd name="T26" fmla="*/ 40 w 174"/>
                <a:gd name="T27" fmla="*/ 26 h 204"/>
                <a:gd name="T28" fmla="*/ 35 w 174"/>
                <a:gd name="T29" fmla="*/ 27 h 204"/>
                <a:gd name="T30" fmla="*/ 34 w 174"/>
                <a:gd name="T31" fmla="*/ 31 h 204"/>
                <a:gd name="T32" fmla="*/ 32 w 174"/>
                <a:gd name="T33" fmla="*/ 35 h 204"/>
                <a:gd name="T34" fmla="*/ 29 w 174"/>
                <a:gd name="T35" fmla="*/ 39 h 204"/>
                <a:gd name="T36" fmla="*/ 27 w 174"/>
                <a:gd name="T37" fmla="*/ 46 h 204"/>
                <a:gd name="T38" fmla="*/ 21 w 174"/>
                <a:gd name="T39" fmla="*/ 47 h 204"/>
                <a:gd name="T40" fmla="*/ 16 w 174"/>
                <a:gd name="T41" fmla="*/ 45 h 204"/>
                <a:gd name="T42" fmla="*/ 10 w 174"/>
                <a:gd name="T43" fmla="*/ 45 h 204"/>
                <a:gd name="T44" fmla="*/ 5 w 174"/>
                <a:gd name="T45" fmla="*/ 45 h 204"/>
                <a:gd name="T46" fmla="*/ 2 w 174"/>
                <a:gd name="T47" fmla="*/ 39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C0C0C0"/>
            </a:solidFill>
            <a:ln w="9525">
              <a:noFill/>
              <a:round/>
              <a:headEnd/>
              <a:tailEnd/>
            </a:ln>
          </p:spPr>
          <p:txBody>
            <a:bodyPr/>
            <a:lstStyle/>
            <a:p>
              <a:endParaRPr lang="en-US"/>
            </a:p>
          </p:txBody>
        </p:sp>
        <p:sp>
          <p:nvSpPr>
            <p:cNvPr id="67605" name="Freeform 12"/>
            <p:cNvSpPr>
              <a:spLocks/>
            </p:cNvSpPr>
            <p:nvPr/>
          </p:nvSpPr>
          <p:spPr bwMode="auto">
            <a:xfrm>
              <a:off x="4559" y="2655"/>
              <a:ext cx="85" cy="104"/>
            </a:xfrm>
            <a:custGeom>
              <a:avLst/>
              <a:gdLst>
                <a:gd name="T0" fmla="*/ 3 w 108"/>
                <a:gd name="T1" fmla="*/ 30 h 132"/>
                <a:gd name="T2" fmla="*/ 3 w 108"/>
                <a:gd name="T3" fmla="*/ 26 h 132"/>
                <a:gd name="T4" fmla="*/ 0 w 108"/>
                <a:gd name="T5" fmla="*/ 20 h 132"/>
                <a:gd name="T6" fmla="*/ 2 w 108"/>
                <a:gd name="T7" fmla="*/ 16 h 132"/>
                <a:gd name="T8" fmla="*/ 6 w 108"/>
                <a:gd name="T9" fmla="*/ 6 h 132"/>
                <a:gd name="T10" fmla="*/ 8 w 108"/>
                <a:gd name="T11" fmla="*/ 3 h 132"/>
                <a:gd name="T12" fmla="*/ 16 w 108"/>
                <a:gd name="T13" fmla="*/ 2 h 132"/>
                <a:gd name="T14" fmla="*/ 26 w 108"/>
                <a:gd name="T15" fmla="*/ 0 h 132"/>
                <a:gd name="T16" fmla="*/ 26 w 108"/>
                <a:gd name="T17" fmla="*/ 3 h 132"/>
                <a:gd name="T18" fmla="*/ 22 w 108"/>
                <a:gd name="T19" fmla="*/ 3 h 132"/>
                <a:gd name="T20" fmla="*/ 13 w 108"/>
                <a:gd name="T21" fmla="*/ 6 h 132"/>
                <a:gd name="T22" fmla="*/ 10 w 108"/>
                <a:gd name="T23" fmla="*/ 10 h 132"/>
                <a:gd name="T24" fmla="*/ 20 w 108"/>
                <a:gd name="T25" fmla="*/ 10 h 132"/>
                <a:gd name="T26" fmla="*/ 22 w 108"/>
                <a:gd name="T27" fmla="*/ 14 h 132"/>
                <a:gd name="T28" fmla="*/ 19 w 108"/>
                <a:gd name="T29" fmla="*/ 16 h 132"/>
                <a:gd name="T30" fmla="*/ 16 w 108"/>
                <a:gd name="T31" fmla="*/ 19 h 132"/>
                <a:gd name="T32" fmla="*/ 22 w 108"/>
                <a:gd name="T33" fmla="*/ 24 h 132"/>
                <a:gd name="T34" fmla="*/ 23 w 108"/>
                <a:gd name="T35" fmla="*/ 30 h 132"/>
                <a:gd name="T36" fmla="*/ 17 w 108"/>
                <a:gd name="T37" fmla="*/ 30 h 132"/>
                <a:gd name="T38" fmla="*/ 13 w 108"/>
                <a:gd name="T39" fmla="*/ 26 h 132"/>
                <a:gd name="T40" fmla="*/ 8 w 108"/>
                <a:gd name="T41" fmla="*/ 20 h 132"/>
                <a:gd name="T42" fmla="*/ 8 w 108"/>
                <a:gd name="T43" fmla="*/ 28 h 132"/>
                <a:gd name="T44" fmla="*/ 8 w 108"/>
                <a:gd name="T45" fmla="*/ 32 h 132"/>
                <a:gd name="T46" fmla="*/ 3 w 108"/>
                <a:gd name="T47" fmla="*/ 30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C0C0C0"/>
            </a:solidFill>
            <a:ln w="9525">
              <a:noFill/>
              <a:round/>
              <a:headEnd/>
              <a:tailEnd/>
            </a:ln>
          </p:spPr>
          <p:txBody>
            <a:bodyPr/>
            <a:lstStyle/>
            <a:p>
              <a:endParaRPr lang="en-US"/>
            </a:p>
          </p:txBody>
        </p:sp>
        <p:sp>
          <p:nvSpPr>
            <p:cNvPr id="67606" name="Freeform 13"/>
            <p:cNvSpPr>
              <a:spLocks/>
            </p:cNvSpPr>
            <p:nvPr/>
          </p:nvSpPr>
          <p:spPr bwMode="auto">
            <a:xfrm>
              <a:off x="4366" y="2773"/>
              <a:ext cx="160" cy="37"/>
            </a:xfrm>
            <a:custGeom>
              <a:avLst/>
              <a:gdLst>
                <a:gd name="T0" fmla="*/ 0 w 34"/>
                <a:gd name="T1" fmla="*/ 10480 h 8"/>
                <a:gd name="T2" fmla="*/ 97129 w 34"/>
                <a:gd name="T3" fmla="*/ 0 h 8"/>
                <a:gd name="T4" fmla="*/ 173087 w 34"/>
                <a:gd name="T5" fmla="*/ 0 h 8"/>
                <a:gd name="T6" fmla="*/ 216758 w 34"/>
                <a:gd name="T7" fmla="*/ 10480 h 8"/>
                <a:gd name="T8" fmla="*/ 249181 w 34"/>
                <a:gd name="T9" fmla="*/ 29776 h 8"/>
                <a:gd name="T10" fmla="*/ 336918 w 34"/>
                <a:gd name="T11" fmla="*/ 48470 h 8"/>
                <a:gd name="T12" fmla="*/ 369341 w 34"/>
                <a:gd name="T13" fmla="*/ 78246 h 8"/>
                <a:gd name="T14" fmla="*/ 281487 w 34"/>
                <a:gd name="T15" fmla="*/ 67659 h 8"/>
                <a:gd name="T16" fmla="*/ 205511 w 34"/>
                <a:gd name="T17" fmla="*/ 59061 h 8"/>
                <a:gd name="T18" fmla="*/ 87741 w 34"/>
                <a:gd name="T19" fmla="*/ 40256 h 8"/>
                <a:gd name="T20" fmla="*/ 0 w 34"/>
                <a:gd name="T21" fmla="*/ 1048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C0C0C0"/>
            </a:solidFill>
            <a:ln w="9525">
              <a:noFill/>
              <a:round/>
              <a:headEnd/>
              <a:tailEnd/>
            </a:ln>
          </p:spPr>
          <p:txBody>
            <a:bodyPr/>
            <a:lstStyle/>
            <a:p>
              <a:endParaRPr lang="en-US"/>
            </a:p>
          </p:txBody>
        </p:sp>
        <p:sp>
          <p:nvSpPr>
            <p:cNvPr id="67607" name="Freeform 14"/>
            <p:cNvSpPr>
              <a:spLocks/>
            </p:cNvSpPr>
            <p:nvPr/>
          </p:nvSpPr>
          <p:spPr bwMode="auto">
            <a:xfrm>
              <a:off x="1834" y="1788"/>
              <a:ext cx="96" cy="108"/>
            </a:xfrm>
            <a:custGeom>
              <a:avLst/>
              <a:gdLst>
                <a:gd name="T0" fmla="*/ 0 w 120"/>
                <a:gd name="T1" fmla="*/ 27 h 138"/>
                <a:gd name="T2" fmla="*/ 0 w 120"/>
                <a:gd name="T3" fmla="*/ 21 h 138"/>
                <a:gd name="T4" fmla="*/ 2 w 120"/>
                <a:gd name="T5" fmla="*/ 16 h 138"/>
                <a:gd name="T6" fmla="*/ 9 w 120"/>
                <a:gd name="T7" fmla="*/ 5 h 138"/>
                <a:gd name="T8" fmla="*/ 18 w 120"/>
                <a:gd name="T9" fmla="*/ 0 h 138"/>
                <a:gd name="T10" fmla="*/ 18 w 120"/>
                <a:gd name="T11" fmla="*/ 4 h 138"/>
                <a:gd name="T12" fmla="*/ 14 w 120"/>
                <a:gd name="T13" fmla="*/ 10 h 138"/>
                <a:gd name="T14" fmla="*/ 15 w 120"/>
                <a:gd name="T15" fmla="*/ 13 h 138"/>
                <a:gd name="T16" fmla="*/ 28 w 120"/>
                <a:gd name="T17" fmla="*/ 18 h 138"/>
                <a:gd name="T18" fmla="*/ 32 w 120"/>
                <a:gd name="T19" fmla="*/ 25 h 138"/>
                <a:gd name="T20" fmla="*/ 32 w 120"/>
                <a:gd name="T21" fmla="*/ 30 h 138"/>
                <a:gd name="T22" fmla="*/ 26 w 120"/>
                <a:gd name="T23" fmla="*/ 32 h 138"/>
                <a:gd name="T24" fmla="*/ 22 w 120"/>
                <a:gd name="T25" fmla="*/ 27 h 138"/>
                <a:gd name="T26" fmla="*/ 18 w 120"/>
                <a:gd name="T27" fmla="*/ 29 h 138"/>
                <a:gd name="T28" fmla="*/ 12 w 120"/>
                <a:gd name="T29" fmla="*/ 27 h 138"/>
                <a:gd name="T30" fmla="*/ 5 w 120"/>
                <a:gd name="T31" fmla="*/ 25 h 138"/>
                <a:gd name="T32" fmla="*/ 0 w 120"/>
                <a:gd name="T33" fmla="*/ 2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9966"/>
            </a:solidFill>
            <a:ln w="9525">
              <a:noFill/>
              <a:round/>
              <a:headEnd/>
              <a:tailEnd/>
            </a:ln>
          </p:spPr>
          <p:txBody>
            <a:bodyPr/>
            <a:lstStyle/>
            <a:p>
              <a:endParaRPr lang="en-US"/>
            </a:p>
          </p:txBody>
        </p:sp>
        <p:sp>
          <p:nvSpPr>
            <p:cNvPr id="67608" name="Freeform 15"/>
            <p:cNvSpPr>
              <a:spLocks/>
            </p:cNvSpPr>
            <p:nvPr/>
          </p:nvSpPr>
          <p:spPr bwMode="auto">
            <a:xfrm>
              <a:off x="1441" y="2334"/>
              <a:ext cx="167" cy="47"/>
            </a:xfrm>
            <a:custGeom>
              <a:avLst/>
              <a:gdLst>
                <a:gd name="T0" fmla="*/ 24883 w 35"/>
                <a:gd name="T1" fmla="*/ 11731 h 10"/>
                <a:gd name="T2" fmla="*/ 93868 w 35"/>
                <a:gd name="T3" fmla="*/ 0 h 10"/>
                <a:gd name="T4" fmla="*/ 224978 w 35"/>
                <a:gd name="T5" fmla="*/ 0 h 10"/>
                <a:gd name="T6" fmla="*/ 306870 w 35"/>
                <a:gd name="T7" fmla="*/ 32186 h 10"/>
                <a:gd name="T8" fmla="*/ 331209 w 35"/>
                <a:gd name="T9" fmla="*/ 64371 h 10"/>
                <a:gd name="T10" fmla="*/ 388237 w 35"/>
                <a:gd name="T11" fmla="*/ 75679 h 10"/>
                <a:gd name="T12" fmla="*/ 413120 w 35"/>
                <a:gd name="T13" fmla="*/ 96134 h 10"/>
                <a:gd name="T14" fmla="*/ 388237 w 35"/>
                <a:gd name="T15" fmla="*/ 107865 h 10"/>
                <a:gd name="T16" fmla="*/ 294392 w 35"/>
                <a:gd name="T17" fmla="*/ 107865 h 10"/>
                <a:gd name="T18" fmla="*/ 272105 w 35"/>
                <a:gd name="T19" fmla="*/ 87321 h 10"/>
                <a:gd name="T20" fmla="*/ 247246 w 35"/>
                <a:gd name="T21" fmla="*/ 55136 h 10"/>
                <a:gd name="T22" fmla="*/ 178261 w 35"/>
                <a:gd name="T23" fmla="*/ 43405 h 10"/>
                <a:gd name="T24" fmla="*/ 106226 w 35"/>
                <a:gd name="T25" fmla="*/ 43405 h 10"/>
                <a:gd name="T26" fmla="*/ 59648 w 35"/>
                <a:gd name="T27" fmla="*/ 43405 h 10"/>
                <a:gd name="T28" fmla="*/ 0 w 35"/>
                <a:gd name="T29" fmla="*/ 32186 h 10"/>
                <a:gd name="T30" fmla="*/ 24883 w 35"/>
                <a:gd name="T31" fmla="*/ 1173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C0C0C0"/>
            </a:solidFill>
            <a:ln w="9525">
              <a:noFill/>
              <a:round/>
              <a:headEnd/>
              <a:tailEnd/>
            </a:ln>
          </p:spPr>
          <p:txBody>
            <a:bodyPr/>
            <a:lstStyle/>
            <a:p>
              <a:endParaRPr lang="en-US"/>
            </a:p>
          </p:txBody>
        </p:sp>
        <p:sp>
          <p:nvSpPr>
            <p:cNvPr id="67609" name="Freeform 16"/>
            <p:cNvSpPr>
              <a:spLocks/>
            </p:cNvSpPr>
            <p:nvPr/>
          </p:nvSpPr>
          <p:spPr bwMode="auto">
            <a:xfrm>
              <a:off x="1608" y="2385"/>
              <a:ext cx="103" cy="29"/>
            </a:xfrm>
            <a:custGeom>
              <a:avLst/>
              <a:gdLst>
                <a:gd name="T0" fmla="*/ 5 w 132"/>
                <a:gd name="T1" fmla="*/ 0 h 36"/>
                <a:gd name="T2" fmla="*/ 5 w 132"/>
                <a:gd name="T3" fmla="*/ 3 h 36"/>
                <a:gd name="T4" fmla="*/ 0 w 132"/>
                <a:gd name="T5" fmla="*/ 5 h 36"/>
                <a:gd name="T6" fmla="*/ 7 w 132"/>
                <a:gd name="T7" fmla="*/ 8 h 36"/>
                <a:gd name="T8" fmla="*/ 9 w 132"/>
                <a:gd name="T9" fmla="*/ 10 h 36"/>
                <a:gd name="T10" fmla="*/ 16 w 132"/>
                <a:gd name="T11" fmla="*/ 10 h 36"/>
                <a:gd name="T12" fmla="*/ 20 w 132"/>
                <a:gd name="T13" fmla="*/ 6 h 36"/>
                <a:gd name="T14" fmla="*/ 29 w 132"/>
                <a:gd name="T15" fmla="*/ 8 h 36"/>
                <a:gd name="T16" fmla="*/ 25 w 132"/>
                <a:gd name="T17" fmla="*/ 5 h 36"/>
                <a:gd name="T18" fmla="*/ 16 w 132"/>
                <a:gd name="T19" fmla="*/ 0 h 36"/>
                <a:gd name="T20" fmla="*/ 5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C0C0C0"/>
            </a:solidFill>
            <a:ln w="9525">
              <a:noFill/>
              <a:round/>
              <a:headEnd/>
              <a:tailEnd/>
            </a:ln>
          </p:spPr>
          <p:txBody>
            <a:bodyPr/>
            <a:lstStyle/>
            <a:p>
              <a:endParaRPr lang="en-US"/>
            </a:p>
          </p:txBody>
        </p:sp>
        <p:sp>
          <p:nvSpPr>
            <p:cNvPr id="67610" name="Freeform 17"/>
            <p:cNvSpPr>
              <a:spLocks/>
            </p:cNvSpPr>
            <p:nvPr/>
          </p:nvSpPr>
          <p:spPr bwMode="auto">
            <a:xfrm>
              <a:off x="2957" y="2060"/>
              <a:ext cx="48" cy="27"/>
            </a:xfrm>
            <a:custGeom>
              <a:avLst/>
              <a:gdLst>
                <a:gd name="T0" fmla="*/ 0 w 60"/>
                <a:gd name="T1" fmla="*/ 2 h 36"/>
                <a:gd name="T2" fmla="*/ 9 w 60"/>
                <a:gd name="T3" fmla="*/ 0 h 36"/>
                <a:gd name="T4" fmla="*/ 15 w 60"/>
                <a:gd name="T5" fmla="*/ 2 h 36"/>
                <a:gd name="T6" fmla="*/ 15 w 60"/>
                <a:gd name="T7" fmla="*/ 3 h 36"/>
                <a:gd name="T8" fmla="*/ 14 w 60"/>
                <a:gd name="T9" fmla="*/ 6 h 36"/>
                <a:gd name="T10" fmla="*/ 8 w 60"/>
                <a:gd name="T11" fmla="*/ 4 h 36"/>
                <a:gd name="T12" fmla="*/ 0 w 60"/>
                <a:gd name="T13" fmla="*/ 2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solidFill>
              <a:srgbClr val="3366FF"/>
            </a:solidFill>
            <a:ln w="9525">
              <a:noFill/>
              <a:round/>
              <a:headEnd/>
              <a:tailEnd/>
            </a:ln>
          </p:spPr>
          <p:txBody>
            <a:bodyPr/>
            <a:lstStyle/>
            <a:p>
              <a:endParaRPr lang="en-US"/>
            </a:p>
          </p:txBody>
        </p:sp>
        <p:sp>
          <p:nvSpPr>
            <p:cNvPr id="67611" name="Freeform 18"/>
            <p:cNvSpPr>
              <a:spLocks/>
            </p:cNvSpPr>
            <p:nvPr/>
          </p:nvSpPr>
          <p:spPr bwMode="auto">
            <a:xfrm>
              <a:off x="2905" y="2007"/>
              <a:ext cx="20" cy="38"/>
            </a:xfrm>
            <a:custGeom>
              <a:avLst/>
              <a:gdLst>
                <a:gd name="T0" fmla="*/ 0 w 24"/>
                <a:gd name="T1" fmla="*/ 12 h 48"/>
                <a:gd name="T2" fmla="*/ 3 w 24"/>
                <a:gd name="T3" fmla="*/ 2 h 48"/>
                <a:gd name="T4" fmla="*/ 6 w 24"/>
                <a:gd name="T5" fmla="*/ 0 h 48"/>
                <a:gd name="T6" fmla="*/ 8 w 24"/>
                <a:gd name="T7" fmla="*/ 6 h 48"/>
                <a:gd name="T8" fmla="*/ 8 w 24"/>
                <a:gd name="T9" fmla="*/ 12 h 48"/>
                <a:gd name="T10" fmla="*/ 0 w 24"/>
                <a:gd name="T11" fmla="*/ 12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solidFill>
              <a:srgbClr val="3366FF"/>
            </a:solidFill>
            <a:ln w="9525">
              <a:noFill/>
              <a:round/>
              <a:headEnd/>
              <a:tailEnd/>
            </a:ln>
          </p:spPr>
          <p:txBody>
            <a:bodyPr/>
            <a:lstStyle/>
            <a:p>
              <a:endParaRPr lang="en-US"/>
            </a:p>
          </p:txBody>
        </p:sp>
        <p:sp>
          <p:nvSpPr>
            <p:cNvPr id="67612" name="Freeform 19"/>
            <p:cNvSpPr>
              <a:spLocks/>
            </p:cNvSpPr>
            <p:nvPr/>
          </p:nvSpPr>
          <p:spPr bwMode="auto">
            <a:xfrm>
              <a:off x="2900" y="1969"/>
              <a:ext cx="25" cy="28"/>
            </a:xfrm>
            <a:custGeom>
              <a:avLst/>
              <a:gdLst>
                <a:gd name="T0" fmla="*/ 0 w 30"/>
                <a:gd name="T1" fmla="*/ 2 h 37"/>
                <a:gd name="T2" fmla="*/ 8 w 30"/>
                <a:gd name="T3" fmla="*/ 0 h 37"/>
                <a:gd name="T4" fmla="*/ 11 w 30"/>
                <a:gd name="T5" fmla="*/ 5 h 37"/>
                <a:gd name="T6" fmla="*/ 8 w 30"/>
                <a:gd name="T7" fmla="*/ 7 h 37"/>
                <a:gd name="T8" fmla="*/ 0 w 30"/>
                <a:gd name="T9" fmla="*/ 2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solidFill>
              <a:srgbClr val="C0C0C0"/>
            </a:solidFill>
            <a:ln w="9525">
              <a:noFill/>
              <a:round/>
              <a:headEnd/>
              <a:tailEnd/>
            </a:ln>
          </p:spPr>
          <p:txBody>
            <a:bodyPr/>
            <a:lstStyle/>
            <a:p>
              <a:endParaRPr lang="en-US"/>
            </a:p>
          </p:txBody>
        </p:sp>
        <p:sp>
          <p:nvSpPr>
            <p:cNvPr id="67613" name="Freeform 20"/>
            <p:cNvSpPr>
              <a:spLocks/>
            </p:cNvSpPr>
            <p:nvPr/>
          </p:nvSpPr>
          <p:spPr bwMode="auto">
            <a:xfrm>
              <a:off x="3392" y="2083"/>
              <a:ext cx="24" cy="4"/>
            </a:xfrm>
            <a:custGeom>
              <a:avLst/>
              <a:gdLst>
                <a:gd name="T0" fmla="*/ 6 w 30"/>
                <a:gd name="T1" fmla="*/ 0 h 6"/>
                <a:gd name="T2" fmla="*/ 8 w 30"/>
                <a:gd name="T3" fmla="*/ 0 h 6"/>
                <a:gd name="T4" fmla="*/ 0 w 30"/>
                <a:gd name="T5" fmla="*/ 1 h 6"/>
                <a:gd name="T6" fmla="*/ 6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solidFill>
              <a:srgbClr val="C0C0C0"/>
            </a:solidFill>
            <a:ln w="9525">
              <a:noFill/>
              <a:round/>
              <a:headEnd/>
              <a:tailEnd/>
            </a:ln>
          </p:spPr>
          <p:txBody>
            <a:bodyPr/>
            <a:lstStyle/>
            <a:p>
              <a:endParaRPr lang="en-US"/>
            </a:p>
          </p:txBody>
        </p:sp>
        <p:sp>
          <p:nvSpPr>
            <p:cNvPr id="67614" name="Rectangle 21"/>
            <p:cNvSpPr>
              <a:spLocks noChangeArrowheads="1"/>
            </p:cNvSpPr>
            <p:nvPr/>
          </p:nvSpPr>
          <p:spPr bwMode="auto">
            <a:xfrm>
              <a:off x="3308" y="2223"/>
              <a:ext cx="0" cy="1"/>
            </a:xfrm>
            <a:prstGeom prst="rect">
              <a:avLst/>
            </a:prstGeom>
            <a:solidFill>
              <a:srgbClr val="C0C0C0"/>
            </a:solidFill>
            <a:ln w="9525">
              <a:noFill/>
              <a:miter lim="800000"/>
              <a:headEnd/>
              <a:tailEnd/>
            </a:ln>
          </p:spPr>
          <p:txBody>
            <a:bodyPr/>
            <a:lstStyle/>
            <a:p>
              <a:endParaRPr lang="en-US"/>
            </a:p>
          </p:txBody>
        </p:sp>
        <p:sp>
          <p:nvSpPr>
            <p:cNvPr id="67615" name="Freeform 22"/>
            <p:cNvSpPr>
              <a:spLocks/>
            </p:cNvSpPr>
            <p:nvPr/>
          </p:nvSpPr>
          <p:spPr bwMode="auto">
            <a:xfrm>
              <a:off x="3170" y="1993"/>
              <a:ext cx="278" cy="108"/>
            </a:xfrm>
            <a:custGeom>
              <a:avLst/>
              <a:gdLst>
                <a:gd name="T0" fmla="*/ 371677 w 59"/>
                <a:gd name="T1" fmla="*/ 214427 h 23"/>
                <a:gd name="T2" fmla="*/ 394812 w 59"/>
                <a:gd name="T3" fmla="*/ 226025 h 23"/>
                <a:gd name="T4" fmla="*/ 513127 w 59"/>
                <a:gd name="T5" fmla="*/ 214427 h 23"/>
                <a:gd name="T6" fmla="*/ 568764 w 59"/>
                <a:gd name="T7" fmla="*/ 203251 h 23"/>
                <a:gd name="T8" fmla="*/ 624534 w 59"/>
                <a:gd name="T9" fmla="*/ 194034 h 23"/>
                <a:gd name="T10" fmla="*/ 645756 w 59"/>
                <a:gd name="T11" fmla="*/ 203251 h 23"/>
                <a:gd name="T12" fmla="*/ 633835 w 59"/>
                <a:gd name="T13" fmla="*/ 171147 h 23"/>
                <a:gd name="T14" fmla="*/ 633835 w 59"/>
                <a:gd name="T15" fmla="*/ 95758 h 23"/>
                <a:gd name="T16" fmla="*/ 645756 w 59"/>
                <a:gd name="T17" fmla="*/ 86564 h 23"/>
                <a:gd name="T18" fmla="*/ 601309 w 59"/>
                <a:gd name="T19" fmla="*/ 32104 h 23"/>
                <a:gd name="T20" fmla="*/ 580709 w 59"/>
                <a:gd name="T21" fmla="*/ 11180 h 23"/>
                <a:gd name="T22" fmla="*/ 548159 w 59"/>
                <a:gd name="T23" fmla="*/ 11180 h 23"/>
                <a:gd name="T24" fmla="*/ 536347 w 59"/>
                <a:gd name="T25" fmla="*/ 0 h 23"/>
                <a:gd name="T26" fmla="*/ 536347 w 59"/>
                <a:gd name="T27" fmla="*/ 0 h 23"/>
                <a:gd name="T28" fmla="*/ 492409 w 59"/>
                <a:gd name="T29" fmla="*/ 32104 h 23"/>
                <a:gd name="T30" fmla="*/ 436752 w 59"/>
                <a:gd name="T31" fmla="*/ 32104 h 23"/>
                <a:gd name="T32" fmla="*/ 427338 w 59"/>
                <a:gd name="T33" fmla="*/ 32104 h 23"/>
                <a:gd name="T34" fmla="*/ 427338 w 59"/>
                <a:gd name="T35" fmla="*/ 32104 h 23"/>
                <a:gd name="T36" fmla="*/ 382980 w 59"/>
                <a:gd name="T37" fmla="*/ 11180 h 23"/>
                <a:gd name="T38" fmla="*/ 350454 w 59"/>
                <a:gd name="T39" fmla="*/ 0 h 23"/>
                <a:gd name="T40" fmla="*/ 262267 w 59"/>
                <a:gd name="T41" fmla="*/ 0 h 23"/>
                <a:gd name="T42" fmla="*/ 241554 w 59"/>
                <a:gd name="T43" fmla="*/ 0 h 23"/>
                <a:gd name="T44" fmla="*/ 209004 w 59"/>
                <a:gd name="T45" fmla="*/ 11180 h 23"/>
                <a:gd name="T46" fmla="*/ 185784 w 59"/>
                <a:gd name="T47" fmla="*/ 32104 h 23"/>
                <a:gd name="T48" fmla="*/ 132545 w 59"/>
                <a:gd name="T49" fmla="*/ 43285 h 23"/>
                <a:gd name="T50" fmla="*/ 120709 w 59"/>
                <a:gd name="T51" fmla="*/ 32104 h 23"/>
                <a:gd name="T52" fmla="*/ 108901 w 59"/>
                <a:gd name="T53" fmla="*/ 32104 h 23"/>
                <a:gd name="T54" fmla="*/ 88187 w 59"/>
                <a:gd name="T55" fmla="*/ 63678 h 23"/>
                <a:gd name="T56" fmla="*/ 44357 w 59"/>
                <a:gd name="T57" fmla="*/ 63678 h 23"/>
                <a:gd name="T58" fmla="*/ 0 w 59"/>
                <a:gd name="T59" fmla="*/ 95758 h 23"/>
                <a:gd name="T60" fmla="*/ 20713 w 59"/>
                <a:gd name="T61" fmla="*/ 127863 h 23"/>
                <a:gd name="T62" fmla="*/ 44357 w 59"/>
                <a:gd name="T63" fmla="*/ 182853 h 23"/>
                <a:gd name="T64" fmla="*/ 65071 w 59"/>
                <a:gd name="T65" fmla="*/ 214427 h 23"/>
                <a:gd name="T66" fmla="*/ 165071 w 59"/>
                <a:gd name="T67" fmla="*/ 226025 h 23"/>
                <a:gd name="T68" fmla="*/ 173971 w 59"/>
                <a:gd name="T69" fmla="*/ 226025 h 23"/>
                <a:gd name="T70" fmla="*/ 250855 w 59"/>
                <a:gd name="T71" fmla="*/ 246508 h 23"/>
                <a:gd name="T72" fmla="*/ 294793 w 59"/>
                <a:gd name="T73" fmla="*/ 226025 h 23"/>
                <a:gd name="T74" fmla="*/ 339151 w 59"/>
                <a:gd name="T75" fmla="*/ 246508 h 23"/>
                <a:gd name="T76" fmla="*/ 339151 w 59"/>
                <a:gd name="T77" fmla="*/ 246508 h 23"/>
                <a:gd name="T78" fmla="*/ 339151 w 59"/>
                <a:gd name="T79" fmla="*/ 246508 h 23"/>
                <a:gd name="T80" fmla="*/ 371677 w 59"/>
                <a:gd name="T81" fmla="*/ 21442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chemeClr val="bg1">
                <a:lumMod val="75000"/>
              </a:schemeClr>
            </a:solidFill>
            <a:ln w="9525">
              <a:noFill/>
              <a:round/>
              <a:headEnd/>
              <a:tailEnd/>
            </a:ln>
          </p:spPr>
          <p:txBody>
            <a:bodyPr/>
            <a:lstStyle/>
            <a:p>
              <a:endParaRPr lang="en-US"/>
            </a:p>
          </p:txBody>
        </p:sp>
        <p:sp>
          <p:nvSpPr>
            <p:cNvPr id="67616" name="Freeform 23"/>
            <p:cNvSpPr>
              <a:spLocks/>
            </p:cNvSpPr>
            <p:nvPr/>
          </p:nvSpPr>
          <p:spPr bwMode="auto">
            <a:xfrm>
              <a:off x="3302" y="2083"/>
              <a:ext cx="108" cy="88"/>
            </a:xfrm>
            <a:custGeom>
              <a:avLst/>
              <a:gdLst>
                <a:gd name="T0" fmla="*/ 5 w 139"/>
                <a:gd name="T1" fmla="*/ 24 h 114"/>
                <a:gd name="T2" fmla="*/ 14 w 139"/>
                <a:gd name="T3" fmla="*/ 20 h 114"/>
                <a:gd name="T4" fmla="*/ 16 w 139"/>
                <a:gd name="T5" fmla="*/ 19 h 114"/>
                <a:gd name="T6" fmla="*/ 26 w 139"/>
                <a:gd name="T7" fmla="*/ 14 h 114"/>
                <a:gd name="T8" fmla="*/ 29 w 139"/>
                <a:gd name="T9" fmla="*/ 5 h 114"/>
                <a:gd name="T10" fmla="*/ 31 w 139"/>
                <a:gd name="T11" fmla="*/ 2 h 114"/>
                <a:gd name="T12" fmla="*/ 31 w 139"/>
                <a:gd name="T13" fmla="*/ 0 h 114"/>
                <a:gd name="T14" fmla="*/ 26 w 139"/>
                <a:gd name="T15" fmla="*/ 2 h 114"/>
                <a:gd name="T16" fmla="*/ 11 w 139"/>
                <a:gd name="T17" fmla="*/ 2 h 114"/>
                <a:gd name="T18" fmla="*/ 9 w 139"/>
                <a:gd name="T19" fmla="*/ 2 h 114"/>
                <a:gd name="T20" fmla="*/ 4 w 139"/>
                <a:gd name="T21" fmla="*/ 5 h 114"/>
                <a:gd name="T22" fmla="*/ 4 w 139"/>
                <a:gd name="T23" fmla="*/ 5 h 114"/>
                <a:gd name="T24" fmla="*/ 5 w 139"/>
                <a:gd name="T25" fmla="*/ 10 h 114"/>
                <a:gd name="T26" fmla="*/ 0 w 139"/>
                <a:gd name="T27" fmla="*/ 22 h 114"/>
                <a:gd name="T28" fmla="*/ 3 w 139"/>
                <a:gd name="T29" fmla="*/ 22 h 114"/>
                <a:gd name="T30" fmla="*/ 5 w 139"/>
                <a:gd name="T31" fmla="*/ 2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C0C0C0"/>
            </a:solidFill>
            <a:ln w="9525">
              <a:noFill/>
              <a:round/>
              <a:headEnd/>
              <a:tailEnd/>
            </a:ln>
          </p:spPr>
          <p:txBody>
            <a:bodyPr/>
            <a:lstStyle/>
            <a:p>
              <a:endParaRPr lang="en-US"/>
            </a:p>
          </p:txBody>
        </p:sp>
        <p:sp>
          <p:nvSpPr>
            <p:cNvPr id="67617" name="Freeform 24"/>
            <p:cNvSpPr>
              <a:spLocks/>
            </p:cNvSpPr>
            <p:nvPr/>
          </p:nvSpPr>
          <p:spPr bwMode="auto">
            <a:xfrm>
              <a:off x="3287" y="2152"/>
              <a:ext cx="77" cy="71"/>
            </a:xfrm>
            <a:custGeom>
              <a:avLst/>
              <a:gdLst>
                <a:gd name="T0" fmla="*/ 23 w 97"/>
                <a:gd name="T1" fmla="*/ 6 h 90"/>
                <a:gd name="T2" fmla="*/ 23 w 97"/>
                <a:gd name="T3" fmla="*/ 0 h 90"/>
                <a:gd name="T4" fmla="*/ 20 w 97"/>
                <a:gd name="T5" fmla="*/ 2 h 90"/>
                <a:gd name="T6" fmla="*/ 10 w 97"/>
                <a:gd name="T7" fmla="*/ 6 h 90"/>
                <a:gd name="T8" fmla="*/ 8 w 97"/>
                <a:gd name="T9" fmla="*/ 3 h 90"/>
                <a:gd name="T10" fmla="*/ 5 w 97"/>
                <a:gd name="T11" fmla="*/ 3 h 90"/>
                <a:gd name="T12" fmla="*/ 3 w 97"/>
                <a:gd name="T13" fmla="*/ 5 h 90"/>
                <a:gd name="T14" fmla="*/ 0 w 97"/>
                <a:gd name="T15" fmla="*/ 10 h 90"/>
                <a:gd name="T16" fmla="*/ 5 w 97"/>
                <a:gd name="T17" fmla="*/ 22 h 90"/>
                <a:gd name="T18" fmla="*/ 6 w 97"/>
                <a:gd name="T19" fmla="*/ 22 h 90"/>
                <a:gd name="T20" fmla="*/ 6 w 97"/>
                <a:gd name="T21" fmla="*/ 22 h 90"/>
                <a:gd name="T22" fmla="*/ 6 w 97"/>
                <a:gd name="T23" fmla="*/ 22 h 90"/>
                <a:gd name="T24" fmla="*/ 9 w 97"/>
                <a:gd name="T25" fmla="*/ 22 h 90"/>
                <a:gd name="T26" fmla="*/ 13 w 97"/>
                <a:gd name="T27" fmla="*/ 19 h 90"/>
                <a:gd name="T28" fmla="*/ 17 w 97"/>
                <a:gd name="T29" fmla="*/ 19 h 90"/>
                <a:gd name="T30" fmla="*/ 18 w 97"/>
                <a:gd name="T31" fmla="*/ 16 h 90"/>
                <a:gd name="T32" fmla="*/ 15 w 97"/>
                <a:gd name="T33" fmla="*/ 8 h 90"/>
                <a:gd name="T34" fmla="*/ 21 w 97"/>
                <a:gd name="T35" fmla="*/ 7 h 90"/>
                <a:gd name="T36" fmla="*/ 24 w 97"/>
                <a:gd name="T37" fmla="*/ 6 h 90"/>
                <a:gd name="T38" fmla="*/ 23 w 97"/>
                <a:gd name="T39" fmla="*/ 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C0C0C0"/>
            </a:solidFill>
            <a:ln w="9525">
              <a:noFill/>
              <a:round/>
              <a:headEnd/>
              <a:tailEnd/>
            </a:ln>
          </p:spPr>
          <p:txBody>
            <a:bodyPr/>
            <a:lstStyle/>
            <a:p>
              <a:endParaRPr lang="en-US"/>
            </a:p>
          </p:txBody>
        </p:sp>
        <p:sp>
          <p:nvSpPr>
            <p:cNvPr id="67618" name="Freeform 25"/>
            <p:cNvSpPr>
              <a:spLocks/>
            </p:cNvSpPr>
            <p:nvPr/>
          </p:nvSpPr>
          <p:spPr bwMode="auto">
            <a:xfrm>
              <a:off x="3287" y="2152"/>
              <a:ext cx="77" cy="71"/>
            </a:xfrm>
            <a:custGeom>
              <a:avLst/>
              <a:gdLst>
                <a:gd name="T0" fmla="*/ 23 w 97"/>
                <a:gd name="T1" fmla="*/ 6 h 90"/>
                <a:gd name="T2" fmla="*/ 23 w 97"/>
                <a:gd name="T3" fmla="*/ 0 h 90"/>
                <a:gd name="T4" fmla="*/ 20 w 97"/>
                <a:gd name="T5" fmla="*/ 2 h 90"/>
                <a:gd name="T6" fmla="*/ 10 w 97"/>
                <a:gd name="T7" fmla="*/ 6 h 90"/>
                <a:gd name="T8" fmla="*/ 8 w 97"/>
                <a:gd name="T9" fmla="*/ 3 h 90"/>
                <a:gd name="T10" fmla="*/ 5 w 97"/>
                <a:gd name="T11" fmla="*/ 3 h 90"/>
                <a:gd name="T12" fmla="*/ 3 w 97"/>
                <a:gd name="T13" fmla="*/ 5 h 90"/>
                <a:gd name="T14" fmla="*/ 0 w 97"/>
                <a:gd name="T15" fmla="*/ 10 h 90"/>
                <a:gd name="T16" fmla="*/ 5 w 97"/>
                <a:gd name="T17" fmla="*/ 22 h 90"/>
                <a:gd name="T18" fmla="*/ 6 w 97"/>
                <a:gd name="T19" fmla="*/ 22 h 90"/>
                <a:gd name="T20" fmla="*/ 6 w 97"/>
                <a:gd name="T21" fmla="*/ 22 h 90"/>
                <a:gd name="T22" fmla="*/ 6 w 97"/>
                <a:gd name="T23" fmla="*/ 22 h 90"/>
                <a:gd name="T24" fmla="*/ 9 w 97"/>
                <a:gd name="T25" fmla="*/ 22 h 90"/>
                <a:gd name="T26" fmla="*/ 13 w 97"/>
                <a:gd name="T27" fmla="*/ 19 h 90"/>
                <a:gd name="T28" fmla="*/ 17 w 97"/>
                <a:gd name="T29" fmla="*/ 19 h 90"/>
                <a:gd name="T30" fmla="*/ 18 w 97"/>
                <a:gd name="T31" fmla="*/ 16 h 90"/>
                <a:gd name="T32" fmla="*/ 15 w 97"/>
                <a:gd name="T33" fmla="*/ 8 h 90"/>
                <a:gd name="T34" fmla="*/ 21 w 97"/>
                <a:gd name="T35" fmla="*/ 7 h 90"/>
                <a:gd name="T36" fmla="*/ 24 w 97"/>
                <a:gd name="T37" fmla="*/ 6 h 90"/>
                <a:gd name="T38" fmla="*/ 23 w 97"/>
                <a:gd name="T39" fmla="*/ 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C0C0C0"/>
            </a:solidFill>
            <a:ln w="9525">
              <a:noFill/>
              <a:round/>
              <a:headEnd/>
              <a:tailEnd/>
            </a:ln>
          </p:spPr>
          <p:txBody>
            <a:bodyPr/>
            <a:lstStyle/>
            <a:p>
              <a:endParaRPr lang="en-US"/>
            </a:p>
          </p:txBody>
        </p:sp>
        <p:sp>
          <p:nvSpPr>
            <p:cNvPr id="67619" name="Freeform 26"/>
            <p:cNvSpPr>
              <a:spLocks/>
            </p:cNvSpPr>
            <p:nvPr/>
          </p:nvSpPr>
          <p:spPr bwMode="auto">
            <a:xfrm>
              <a:off x="3552" y="2284"/>
              <a:ext cx="72" cy="47"/>
            </a:xfrm>
            <a:custGeom>
              <a:avLst/>
              <a:gdLst>
                <a:gd name="T0" fmla="*/ 5 w 90"/>
                <a:gd name="T1" fmla="*/ 12 h 60"/>
                <a:gd name="T2" fmla="*/ 18 w 90"/>
                <a:gd name="T3" fmla="*/ 14 h 60"/>
                <a:gd name="T4" fmla="*/ 21 w 90"/>
                <a:gd name="T5" fmla="*/ 7 h 60"/>
                <a:gd name="T6" fmla="*/ 24 w 90"/>
                <a:gd name="T7" fmla="*/ 5 h 60"/>
                <a:gd name="T8" fmla="*/ 22 w 90"/>
                <a:gd name="T9" fmla="*/ 0 h 60"/>
                <a:gd name="T10" fmla="*/ 8 w 90"/>
                <a:gd name="T11" fmla="*/ 4 h 60"/>
                <a:gd name="T12" fmla="*/ 2 w 90"/>
                <a:gd name="T13" fmla="*/ 2 h 60"/>
                <a:gd name="T14" fmla="*/ 0 w 90"/>
                <a:gd name="T15" fmla="*/ 5 h 60"/>
                <a:gd name="T16" fmla="*/ 5 w 90"/>
                <a:gd name="T17" fmla="*/ 12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lumMod val="75000"/>
              </a:schemeClr>
            </a:solidFill>
            <a:ln w="9525">
              <a:noFill/>
              <a:round/>
              <a:headEnd/>
              <a:tailEnd/>
            </a:ln>
          </p:spPr>
          <p:txBody>
            <a:bodyPr/>
            <a:lstStyle/>
            <a:p>
              <a:endParaRPr lang="en-US"/>
            </a:p>
          </p:txBody>
        </p:sp>
        <p:sp>
          <p:nvSpPr>
            <p:cNvPr id="67620" name="Freeform 27"/>
            <p:cNvSpPr>
              <a:spLocks/>
            </p:cNvSpPr>
            <p:nvPr/>
          </p:nvSpPr>
          <p:spPr bwMode="auto">
            <a:xfrm>
              <a:off x="3562" y="2303"/>
              <a:ext cx="113" cy="130"/>
            </a:xfrm>
            <a:custGeom>
              <a:avLst/>
              <a:gdLst>
                <a:gd name="T0" fmla="*/ 97274 w 24"/>
                <a:gd name="T1" fmla="*/ 60445 h 28"/>
                <a:gd name="T2" fmla="*/ 108650 w 24"/>
                <a:gd name="T3" fmla="*/ 60445 h 28"/>
                <a:gd name="T4" fmla="*/ 97274 w 24"/>
                <a:gd name="T5" fmla="*/ 129619 h 28"/>
                <a:gd name="T6" fmla="*/ 43740 w 24"/>
                <a:gd name="T7" fmla="*/ 170532 h 28"/>
                <a:gd name="T8" fmla="*/ 0 w 24"/>
                <a:gd name="T9" fmla="*/ 181243 h 28"/>
                <a:gd name="T10" fmla="*/ 11794 w 24"/>
                <a:gd name="T11" fmla="*/ 211380 h 28"/>
                <a:gd name="T12" fmla="*/ 43740 w 24"/>
                <a:gd name="T13" fmla="*/ 280637 h 28"/>
                <a:gd name="T14" fmla="*/ 120439 w 24"/>
                <a:gd name="T15" fmla="*/ 230889 h 28"/>
                <a:gd name="T16" fmla="*/ 185264 w 24"/>
                <a:gd name="T17" fmla="*/ 151023 h 28"/>
                <a:gd name="T18" fmla="*/ 217737 w 24"/>
                <a:gd name="T19" fmla="*/ 110087 h 28"/>
                <a:gd name="T20" fmla="*/ 261454 w 24"/>
                <a:gd name="T21" fmla="*/ 71050 h 28"/>
                <a:gd name="T22" fmla="*/ 173469 w 24"/>
                <a:gd name="T23" fmla="*/ 10711 h 28"/>
                <a:gd name="T24" fmla="*/ 141015 w 24"/>
                <a:gd name="T25" fmla="*/ 0 h 28"/>
                <a:gd name="T26" fmla="*/ 141015 w 24"/>
                <a:gd name="T27" fmla="*/ 0 h 28"/>
                <a:gd name="T28" fmla="*/ 120439 w 24"/>
                <a:gd name="T29" fmla="*/ 10711 h 28"/>
                <a:gd name="T30" fmla="*/ 97274 w 24"/>
                <a:gd name="T31" fmla="*/ 60445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C0C0C0"/>
            </a:solidFill>
            <a:ln w="9525">
              <a:noFill/>
              <a:round/>
              <a:headEnd/>
              <a:tailEnd/>
            </a:ln>
          </p:spPr>
          <p:txBody>
            <a:bodyPr/>
            <a:lstStyle/>
            <a:p>
              <a:endParaRPr lang="en-US"/>
            </a:p>
          </p:txBody>
        </p:sp>
        <p:sp>
          <p:nvSpPr>
            <p:cNvPr id="67621" name="Freeform 28"/>
            <p:cNvSpPr>
              <a:spLocks/>
            </p:cNvSpPr>
            <p:nvPr/>
          </p:nvSpPr>
          <p:spPr bwMode="auto">
            <a:xfrm>
              <a:off x="3421" y="2386"/>
              <a:ext cx="159" cy="100"/>
            </a:xfrm>
            <a:custGeom>
              <a:avLst/>
              <a:gdLst>
                <a:gd name="T0" fmla="*/ 313258 w 34"/>
                <a:gd name="T1" fmla="*/ 0 h 21"/>
                <a:gd name="T2" fmla="*/ 187966 w 34"/>
                <a:gd name="T3" fmla="*/ 46329 h 21"/>
                <a:gd name="T4" fmla="*/ 145434 w 34"/>
                <a:gd name="T5" fmla="*/ 80771 h 21"/>
                <a:gd name="T6" fmla="*/ 31099 w 34"/>
                <a:gd name="T7" fmla="*/ 80771 h 21"/>
                <a:gd name="T8" fmla="*/ 0 w 34"/>
                <a:gd name="T9" fmla="*/ 93086 h 21"/>
                <a:gd name="T10" fmla="*/ 11046 w 34"/>
                <a:gd name="T11" fmla="*/ 139295 h 21"/>
                <a:gd name="T12" fmla="*/ 51656 w 34"/>
                <a:gd name="T13" fmla="*/ 244786 h 21"/>
                <a:gd name="T14" fmla="*/ 125287 w 34"/>
                <a:gd name="T15" fmla="*/ 220614 h 21"/>
                <a:gd name="T16" fmla="*/ 156367 w 34"/>
                <a:gd name="T17" fmla="*/ 220614 h 21"/>
                <a:gd name="T18" fmla="*/ 198923 w 34"/>
                <a:gd name="T19" fmla="*/ 173857 h 21"/>
                <a:gd name="T20" fmla="*/ 261602 w 34"/>
                <a:gd name="T21" fmla="*/ 151700 h 21"/>
                <a:gd name="T22" fmla="*/ 355791 w 34"/>
                <a:gd name="T23" fmla="*/ 117686 h 21"/>
                <a:gd name="T24" fmla="*/ 324299 w 34"/>
                <a:gd name="T25" fmla="*/ 34443 h 21"/>
                <a:gd name="T26" fmla="*/ 313258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C0C0C0"/>
            </a:solidFill>
            <a:ln w="9525">
              <a:noFill/>
              <a:round/>
              <a:headEnd/>
              <a:tailEnd/>
            </a:ln>
          </p:spPr>
          <p:txBody>
            <a:bodyPr/>
            <a:lstStyle/>
            <a:p>
              <a:endParaRPr lang="en-US"/>
            </a:p>
          </p:txBody>
        </p:sp>
        <p:sp>
          <p:nvSpPr>
            <p:cNvPr id="67622" name="Freeform 29"/>
            <p:cNvSpPr>
              <a:spLocks/>
            </p:cNvSpPr>
            <p:nvPr/>
          </p:nvSpPr>
          <p:spPr bwMode="auto">
            <a:xfrm>
              <a:off x="3308" y="2171"/>
              <a:ext cx="296" cy="253"/>
            </a:xfrm>
            <a:custGeom>
              <a:avLst/>
              <a:gdLst>
                <a:gd name="T0" fmla="*/ 677793 w 63"/>
                <a:gd name="T1" fmla="*/ 358918 h 54"/>
                <a:gd name="T2" fmla="*/ 590576 w 63"/>
                <a:gd name="T3" fmla="*/ 338767 h 54"/>
                <a:gd name="T4" fmla="*/ 558411 w 63"/>
                <a:gd name="T5" fmla="*/ 295879 h 54"/>
                <a:gd name="T6" fmla="*/ 570134 w 63"/>
                <a:gd name="T7" fmla="*/ 264005 h 54"/>
                <a:gd name="T8" fmla="*/ 558411 w 63"/>
                <a:gd name="T9" fmla="*/ 264005 h 54"/>
                <a:gd name="T10" fmla="*/ 517549 w 63"/>
                <a:gd name="T11" fmla="*/ 243855 h 54"/>
                <a:gd name="T12" fmla="*/ 494635 w 63"/>
                <a:gd name="T13" fmla="*/ 180698 h 54"/>
                <a:gd name="T14" fmla="*/ 451283 w 63"/>
                <a:gd name="T15" fmla="*/ 137810 h 54"/>
                <a:gd name="T16" fmla="*/ 451283 w 63"/>
                <a:gd name="T17" fmla="*/ 126284 h 54"/>
                <a:gd name="T18" fmla="*/ 419117 w 63"/>
                <a:gd name="T19" fmla="*/ 126284 h 54"/>
                <a:gd name="T20" fmla="*/ 386975 w 63"/>
                <a:gd name="T21" fmla="*/ 106021 h 54"/>
                <a:gd name="T22" fmla="*/ 302117 w 63"/>
                <a:gd name="T23" fmla="*/ 94917 h 54"/>
                <a:gd name="T24" fmla="*/ 268012 w 63"/>
                <a:gd name="T25" fmla="*/ 63152 h 54"/>
                <a:gd name="T26" fmla="*/ 160352 w 63"/>
                <a:gd name="T27" fmla="*/ 11109 h 54"/>
                <a:gd name="T28" fmla="*/ 118851 w 63"/>
                <a:gd name="T29" fmla="*/ 0 h 54"/>
                <a:gd name="T30" fmla="*/ 128191 w 63"/>
                <a:gd name="T31" fmla="*/ 0 h 54"/>
                <a:gd name="T32" fmla="*/ 107659 w 63"/>
                <a:gd name="T33" fmla="*/ 11109 h 54"/>
                <a:gd name="T34" fmla="*/ 64302 w 63"/>
                <a:gd name="T35" fmla="*/ 20259 h 54"/>
                <a:gd name="T36" fmla="*/ 87217 w 63"/>
                <a:gd name="T37" fmla="*/ 74654 h 54"/>
                <a:gd name="T38" fmla="*/ 75499 w 63"/>
                <a:gd name="T39" fmla="*/ 94917 h 54"/>
                <a:gd name="T40" fmla="*/ 43357 w 63"/>
                <a:gd name="T41" fmla="*/ 94917 h 54"/>
                <a:gd name="T42" fmla="*/ 20443 w 63"/>
                <a:gd name="T43" fmla="*/ 117547 h 54"/>
                <a:gd name="T44" fmla="*/ 0 w 63"/>
                <a:gd name="T45" fmla="*/ 117547 h 54"/>
                <a:gd name="T46" fmla="*/ 20443 w 63"/>
                <a:gd name="T47" fmla="*/ 158069 h 54"/>
                <a:gd name="T48" fmla="*/ 96050 w 63"/>
                <a:gd name="T49" fmla="*/ 306898 h 54"/>
                <a:gd name="T50" fmla="*/ 139801 w 63"/>
                <a:gd name="T51" fmla="*/ 349768 h 54"/>
                <a:gd name="T52" fmla="*/ 160352 w 63"/>
                <a:gd name="T53" fmla="*/ 412919 h 54"/>
                <a:gd name="T54" fmla="*/ 183266 w 63"/>
                <a:gd name="T55" fmla="*/ 487573 h 54"/>
                <a:gd name="T56" fmla="*/ 258784 w 63"/>
                <a:gd name="T57" fmla="*/ 559880 h 54"/>
                <a:gd name="T58" fmla="*/ 258784 w 63"/>
                <a:gd name="T59" fmla="*/ 570988 h 54"/>
                <a:gd name="T60" fmla="*/ 290926 w 63"/>
                <a:gd name="T61" fmla="*/ 559880 h 54"/>
                <a:gd name="T62" fmla="*/ 409782 w 63"/>
                <a:gd name="T63" fmla="*/ 559880 h 54"/>
                <a:gd name="T64" fmla="*/ 451283 w 63"/>
                <a:gd name="T65" fmla="*/ 528095 h 54"/>
                <a:gd name="T66" fmla="*/ 581349 w 63"/>
                <a:gd name="T67" fmla="*/ 487573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19966"/>
            </a:solidFill>
            <a:ln w="9525">
              <a:noFill/>
              <a:round/>
              <a:headEnd/>
              <a:tailEnd/>
            </a:ln>
          </p:spPr>
          <p:txBody>
            <a:bodyPr/>
            <a:lstStyle/>
            <a:p>
              <a:endParaRPr lang="en-US"/>
            </a:p>
          </p:txBody>
        </p:sp>
        <p:sp>
          <p:nvSpPr>
            <p:cNvPr id="67623" name="Freeform 30"/>
            <p:cNvSpPr>
              <a:spLocks/>
            </p:cNvSpPr>
            <p:nvPr/>
          </p:nvSpPr>
          <p:spPr bwMode="auto">
            <a:xfrm>
              <a:off x="3562" y="2331"/>
              <a:ext cx="48" cy="55"/>
            </a:xfrm>
            <a:custGeom>
              <a:avLst/>
              <a:gdLst>
                <a:gd name="T0" fmla="*/ 0 w 10"/>
                <a:gd name="T1" fmla="*/ 111210 h 12"/>
                <a:gd name="T2" fmla="*/ 48336 w 10"/>
                <a:gd name="T3" fmla="*/ 101108 h 12"/>
                <a:gd name="T4" fmla="*/ 109373 w 10"/>
                <a:gd name="T5" fmla="*/ 64891 h 12"/>
                <a:gd name="T6" fmla="*/ 122088 w 10"/>
                <a:gd name="T7" fmla="*/ 0 h 12"/>
                <a:gd name="T8" fmla="*/ 109373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C0C0C0"/>
            </a:solidFill>
            <a:ln w="9525">
              <a:noFill/>
              <a:round/>
              <a:headEnd/>
              <a:tailEnd/>
            </a:ln>
          </p:spPr>
          <p:txBody>
            <a:bodyPr/>
            <a:lstStyle/>
            <a:p>
              <a:endParaRPr lang="en-US"/>
            </a:p>
          </p:txBody>
        </p:sp>
        <p:sp>
          <p:nvSpPr>
            <p:cNvPr id="67624" name="Freeform 31"/>
            <p:cNvSpPr>
              <a:spLocks/>
            </p:cNvSpPr>
            <p:nvPr/>
          </p:nvSpPr>
          <p:spPr bwMode="auto">
            <a:xfrm>
              <a:off x="3359" y="2077"/>
              <a:ext cx="150" cy="151"/>
            </a:xfrm>
            <a:custGeom>
              <a:avLst/>
              <a:gdLst>
                <a:gd name="T0" fmla="*/ 38 w 192"/>
                <a:gd name="T1" fmla="*/ 28 h 192"/>
                <a:gd name="T2" fmla="*/ 30 w 192"/>
                <a:gd name="T3" fmla="*/ 22 h 192"/>
                <a:gd name="T4" fmla="*/ 30 w 192"/>
                <a:gd name="T5" fmla="*/ 16 h 192"/>
                <a:gd name="T6" fmla="*/ 32 w 192"/>
                <a:gd name="T7" fmla="*/ 10 h 192"/>
                <a:gd name="T8" fmla="*/ 27 w 192"/>
                <a:gd name="T9" fmla="*/ 2 h 192"/>
                <a:gd name="T10" fmla="*/ 23 w 192"/>
                <a:gd name="T11" fmla="*/ 0 h 192"/>
                <a:gd name="T12" fmla="*/ 16 w 192"/>
                <a:gd name="T13" fmla="*/ 2 h 192"/>
                <a:gd name="T14" fmla="*/ 16 w 192"/>
                <a:gd name="T15" fmla="*/ 2 h 192"/>
                <a:gd name="T16" fmla="*/ 16 w 192"/>
                <a:gd name="T17" fmla="*/ 3 h 192"/>
                <a:gd name="T18" fmla="*/ 13 w 192"/>
                <a:gd name="T19" fmla="*/ 7 h 192"/>
                <a:gd name="T20" fmla="*/ 10 w 192"/>
                <a:gd name="T21" fmla="*/ 17 h 192"/>
                <a:gd name="T22" fmla="*/ 0 w 192"/>
                <a:gd name="T23" fmla="*/ 23 h 192"/>
                <a:gd name="T24" fmla="*/ 0 w 192"/>
                <a:gd name="T25" fmla="*/ 28 h 192"/>
                <a:gd name="T26" fmla="*/ 5 w 192"/>
                <a:gd name="T27" fmla="*/ 30 h 192"/>
                <a:gd name="T28" fmla="*/ 20 w 192"/>
                <a:gd name="T29" fmla="*/ 37 h 192"/>
                <a:gd name="T30" fmla="*/ 23 w 192"/>
                <a:gd name="T31" fmla="*/ 42 h 192"/>
                <a:gd name="T32" fmla="*/ 34 w 192"/>
                <a:gd name="T33" fmla="*/ 42 h 192"/>
                <a:gd name="T34" fmla="*/ 38 w 192"/>
                <a:gd name="T35" fmla="*/ 46 h 192"/>
                <a:gd name="T36" fmla="*/ 42 w 192"/>
                <a:gd name="T37" fmla="*/ 46 h 192"/>
                <a:gd name="T38" fmla="*/ 41 w 192"/>
                <a:gd name="T39" fmla="*/ 42 h 192"/>
                <a:gd name="T40" fmla="*/ 43 w 192"/>
                <a:gd name="T41" fmla="*/ 42 h 192"/>
                <a:gd name="T42" fmla="*/ 41 w 192"/>
                <a:gd name="T43" fmla="*/ 35 h 192"/>
                <a:gd name="T44" fmla="*/ 38 w 192"/>
                <a:gd name="T45" fmla="*/ 28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C0C0C0"/>
            </a:solidFill>
            <a:ln w="9525">
              <a:noFill/>
              <a:round/>
              <a:headEnd/>
              <a:tailEnd/>
            </a:ln>
          </p:spPr>
          <p:txBody>
            <a:bodyPr/>
            <a:lstStyle/>
            <a:p>
              <a:endParaRPr lang="en-US"/>
            </a:p>
          </p:txBody>
        </p:sp>
        <p:sp>
          <p:nvSpPr>
            <p:cNvPr id="67625" name="Freeform 32"/>
            <p:cNvSpPr>
              <a:spLocks/>
            </p:cNvSpPr>
            <p:nvPr/>
          </p:nvSpPr>
          <p:spPr bwMode="auto">
            <a:xfrm>
              <a:off x="3445" y="2036"/>
              <a:ext cx="283" cy="257"/>
            </a:xfrm>
            <a:custGeom>
              <a:avLst/>
              <a:gdLst>
                <a:gd name="T0" fmla="*/ 583513 w 60"/>
                <a:gd name="T1" fmla="*/ 396687 h 55"/>
                <a:gd name="T2" fmla="*/ 583513 w 60"/>
                <a:gd name="T3" fmla="*/ 396687 h 55"/>
                <a:gd name="T4" fmla="*/ 604828 w 60"/>
                <a:gd name="T5" fmla="*/ 334240 h 55"/>
                <a:gd name="T6" fmla="*/ 562736 w 60"/>
                <a:gd name="T7" fmla="*/ 311797 h 55"/>
                <a:gd name="T8" fmla="*/ 562736 w 60"/>
                <a:gd name="T9" fmla="*/ 260766 h 55"/>
                <a:gd name="T10" fmla="*/ 572080 w 60"/>
                <a:gd name="T11" fmla="*/ 218343 h 55"/>
                <a:gd name="T12" fmla="*/ 583513 w 60"/>
                <a:gd name="T13" fmla="*/ 124869 h 55"/>
                <a:gd name="T14" fmla="*/ 539445 w 60"/>
                <a:gd name="T15" fmla="*/ 113449 h 55"/>
                <a:gd name="T16" fmla="*/ 494972 w 60"/>
                <a:gd name="T17" fmla="*/ 82446 h 55"/>
                <a:gd name="T18" fmla="*/ 441023 w 60"/>
                <a:gd name="T19" fmla="*/ 51003 h 55"/>
                <a:gd name="T20" fmla="*/ 396950 w 60"/>
                <a:gd name="T21" fmla="*/ 62446 h 55"/>
                <a:gd name="T22" fmla="*/ 341024 w 60"/>
                <a:gd name="T23" fmla="*/ 82446 h 55"/>
                <a:gd name="T24" fmla="*/ 331591 w 60"/>
                <a:gd name="T25" fmla="*/ 104893 h 55"/>
                <a:gd name="T26" fmla="*/ 287099 w 60"/>
                <a:gd name="T27" fmla="*/ 113449 h 55"/>
                <a:gd name="T28" fmla="*/ 243026 w 60"/>
                <a:gd name="T29" fmla="*/ 113449 h 55"/>
                <a:gd name="T30" fmla="*/ 210392 w 60"/>
                <a:gd name="T31" fmla="*/ 93450 h 55"/>
                <a:gd name="T32" fmla="*/ 165786 w 60"/>
                <a:gd name="T33" fmla="*/ 93450 h 55"/>
                <a:gd name="T34" fmla="*/ 165786 w 60"/>
                <a:gd name="T35" fmla="*/ 62446 h 55"/>
                <a:gd name="T36" fmla="*/ 133147 w 60"/>
                <a:gd name="T37" fmla="*/ 42447 h 55"/>
                <a:gd name="T38" fmla="*/ 133147 w 60"/>
                <a:gd name="T39" fmla="*/ 19999 h 55"/>
                <a:gd name="T40" fmla="*/ 109856 w 60"/>
                <a:gd name="T41" fmla="*/ 0 h 55"/>
                <a:gd name="T42" fmla="*/ 65364 w 60"/>
                <a:gd name="T43" fmla="*/ 31027 h 55"/>
                <a:gd name="T44" fmla="*/ 32635 w 60"/>
                <a:gd name="T45" fmla="*/ 19999 h 55"/>
                <a:gd name="T46" fmla="*/ 0 w 60"/>
                <a:gd name="T47" fmla="*/ 0 h 55"/>
                <a:gd name="T48" fmla="*/ 0 w 60"/>
                <a:gd name="T49" fmla="*/ 0 h 55"/>
                <a:gd name="T50" fmla="*/ 0 w 60"/>
                <a:gd name="T51" fmla="*/ 73451 h 55"/>
                <a:gd name="T52" fmla="*/ 11858 w 60"/>
                <a:gd name="T53" fmla="*/ 104893 h 55"/>
                <a:gd name="T54" fmla="*/ 11858 w 60"/>
                <a:gd name="T55" fmla="*/ 104893 h 55"/>
                <a:gd name="T56" fmla="*/ 55930 w 60"/>
                <a:gd name="T57" fmla="*/ 166816 h 55"/>
                <a:gd name="T58" fmla="*/ 44606 w 60"/>
                <a:gd name="T59" fmla="*/ 207427 h 55"/>
                <a:gd name="T60" fmla="*/ 44606 w 60"/>
                <a:gd name="T61" fmla="*/ 249351 h 55"/>
                <a:gd name="T62" fmla="*/ 109856 w 60"/>
                <a:gd name="T63" fmla="*/ 302713 h 55"/>
                <a:gd name="T64" fmla="*/ 133147 w 60"/>
                <a:gd name="T65" fmla="*/ 354240 h 55"/>
                <a:gd name="T66" fmla="*/ 153928 w 60"/>
                <a:gd name="T67" fmla="*/ 396687 h 55"/>
                <a:gd name="T68" fmla="*/ 165786 w 60"/>
                <a:gd name="T69" fmla="*/ 374243 h 55"/>
                <a:gd name="T70" fmla="*/ 210392 w 60"/>
                <a:gd name="T71" fmla="*/ 405247 h 55"/>
                <a:gd name="T72" fmla="*/ 251945 w 60"/>
                <a:gd name="T73" fmla="*/ 459109 h 55"/>
                <a:gd name="T74" fmla="*/ 308300 w 60"/>
                <a:gd name="T75" fmla="*/ 499113 h 55"/>
                <a:gd name="T76" fmla="*/ 373659 w 60"/>
                <a:gd name="T77" fmla="*/ 510140 h 55"/>
                <a:gd name="T78" fmla="*/ 429589 w 60"/>
                <a:gd name="T79" fmla="*/ 499113 h 55"/>
                <a:gd name="T80" fmla="*/ 462224 w 60"/>
                <a:gd name="T81" fmla="*/ 541144 h 55"/>
                <a:gd name="T82" fmla="*/ 583513 w 60"/>
                <a:gd name="T83" fmla="*/ 572563 h 55"/>
                <a:gd name="T84" fmla="*/ 604828 w 60"/>
                <a:gd name="T85" fmla="*/ 572563 h 55"/>
                <a:gd name="T86" fmla="*/ 604828 w 60"/>
                <a:gd name="T87" fmla="*/ 530116 h 55"/>
                <a:gd name="T88" fmla="*/ 660758 w 60"/>
                <a:gd name="T89" fmla="*/ 510140 h 55"/>
                <a:gd name="T90" fmla="*/ 648900 w 60"/>
                <a:gd name="T91" fmla="*/ 479113 h 55"/>
                <a:gd name="T92" fmla="*/ 639443 w 60"/>
                <a:gd name="T93" fmla="*/ 459109 h 55"/>
                <a:gd name="T94" fmla="*/ 595371 w 60"/>
                <a:gd name="T95" fmla="*/ 416667 h 55"/>
                <a:gd name="T96" fmla="*/ 583513 w 60"/>
                <a:gd name="T97" fmla="*/ 39668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C0C0C0"/>
            </a:solidFill>
            <a:ln w="9525">
              <a:noFill/>
              <a:round/>
              <a:headEnd/>
              <a:tailEnd/>
            </a:ln>
          </p:spPr>
          <p:txBody>
            <a:bodyPr/>
            <a:lstStyle/>
            <a:p>
              <a:endParaRPr lang="en-US"/>
            </a:p>
          </p:txBody>
        </p:sp>
        <p:sp>
          <p:nvSpPr>
            <p:cNvPr id="67626" name="Freeform 33"/>
            <p:cNvSpPr>
              <a:spLocks/>
            </p:cNvSpPr>
            <p:nvPr/>
          </p:nvSpPr>
          <p:spPr bwMode="auto">
            <a:xfrm>
              <a:off x="3694" y="2087"/>
              <a:ext cx="245" cy="230"/>
            </a:xfrm>
            <a:custGeom>
              <a:avLst/>
              <a:gdLst>
                <a:gd name="T0" fmla="*/ 306561 w 52"/>
                <a:gd name="T1" fmla="*/ 503442 h 49"/>
                <a:gd name="T2" fmla="*/ 350383 w 52"/>
                <a:gd name="T3" fmla="*/ 480573 h 49"/>
                <a:gd name="T4" fmla="*/ 317840 w 52"/>
                <a:gd name="T5" fmla="*/ 437343 h 49"/>
                <a:gd name="T6" fmla="*/ 294730 w 52"/>
                <a:gd name="T7" fmla="*/ 396609 h 49"/>
                <a:gd name="T8" fmla="*/ 327165 w 52"/>
                <a:gd name="T9" fmla="*/ 364550 h 49"/>
                <a:gd name="T10" fmla="*/ 371604 w 52"/>
                <a:gd name="T11" fmla="*/ 364550 h 49"/>
                <a:gd name="T12" fmla="*/ 436557 w 52"/>
                <a:gd name="T13" fmla="*/ 266504 h 49"/>
                <a:gd name="T14" fmla="*/ 459775 w 52"/>
                <a:gd name="T15" fmla="*/ 225766 h 49"/>
                <a:gd name="T16" fmla="*/ 480487 w 52"/>
                <a:gd name="T17" fmla="*/ 170838 h 49"/>
                <a:gd name="T18" fmla="*/ 447968 w 52"/>
                <a:gd name="T19" fmla="*/ 150481 h 49"/>
                <a:gd name="T20" fmla="*/ 447968 w 52"/>
                <a:gd name="T21" fmla="*/ 95666 h 49"/>
                <a:gd name="T22" fmla="*/ 568659 w 52"/>
                <a:gd name="T23" fmla="*/ 75285 h 49"/>
                <a:gd name="T24" fmla="*/ 557361 w 52"/>
                <a:gd name="T25" fmla="*/ 63607 h 49"/>
                <a:gd name="T26" fmla="*/ 513011 w 52"/>
                <a:gd name="T27" fmla="*/ 11171 h 49"/>
                <a:gd name="T28" fmla="*/ 480487 w 52"/>
                <a:gd name="T29" fmla="*/ 0 h 49"/>
                <a:gd name="T30" fmla="*/ 404038 w 52"/>
                <a:gd name="T31" fmla="*/ 11171 h 49"/>
                <a:gd name="T32" fmla="*/ 350383 w 52"/>
                <a:gd name="T33" fmla="*/ 32059 h 49"/>
                <a:gd name="T34" fmla="*/ 350383 w 52"/>
                <a:gd name="T35" fmla="*/ 63607 h 49"/>
                <a:gd name="T36" fmla="*/ 327165 w 52"/>
                <a:gd name="T37" fmla="*/ 118403 h 49"/>
                <a:gd name="T38" fmla="*/ 306561 w 52"/>
                <a:gd name="T39" fmla="*/ 127612 h 49"/>
                <a:gd name="T40" fmla="*/ 306561 w 52"/>
                <a:gd name="T41" fmla="*/ 150481 h 49"/>
                <a:gd name="T42" fmla="*/ 294730 w 52"/>
                <a:gd name="T43" fmla="*/ 159672 h 49"/>
                <a:gd name="T44" fmla="*/ 285849 w 52"/>
                <a:gd name="T45" fmla="*/ 202898 h 49"/>
                <a:gd name="T46" fmla="*/ 218281 w 52"/>
                <a:gd name="T47" fmla="*/ 225766 h 49"/>
                <a:gd name="T48" fmla="*/ 185757 w 52"/>
                <a:gd name="T49" fmla="*/ 246123 h 49"/>
                <a:gd name="T50" fmla="*/ 153215 w 52"/>
                <a:gd name="T51" fmla="*/ 298563 h 49"/>
                <a:gd name="T52" fmla="*/ 88172 w 52"/>
                <a:gd name="T53" fmla="*/ 298563 h 49"/>
                <a:gd name="T54" fmla="*/ 44354 w 52"/>
                <a:gd name="T55" fmla="*/ 289354 h 49"/>
                <a:gd name="T56" fmla="*/ 0 w 52"/>
                <a:gd name="T57" fmla="*/ 289354 h 49"/>
                <a:gd name="T58" fmla="*/ 11812 w 52"/>
                <a:gd name="T59" fmla="*/ 309735 h 49"/>
                <a:gd name="T60" fmla="*/ 55653 w 52"/>
                <a:gd name="T61" fmla="*/ 353379 h 49"/>
                <a:gd name="T62" fmla="*/ 65066 w 52"/>
                <a:gd name="T63" fmla="*/ 373759 h 49"/>
                <a:gd name="T64" fmla="*/ 76341 w 52"/>
                <a:gd name="T65" fmla="*/ 405819 h 49"/>
                <a:gd name="T66" fmla="*/ 20712 w 52"/>
                <a:gd name="T67" fmla="*/ 428157 h 49"/>
                <a:gd name="T68" fmla="*/ 20712 w 52"/>
                <a:gd name="T69" fmla="*/ 471782 h 49"/>
                <a:gd name="T70" fmla="*/ 76341 w 52"/>
                <a:gd name="T71" fmla="*/ 460216 h 49"/>
                <a:gd name="T72" fmla="*/ 197145 w 52"/>
                <a:gd name="T73" fmla="*/ 460216 h 49"/>
                <a:gd name="T74" fmla="*/ 241499 w 52"/>
                <a:gd name="T75" fmla="*/ 524217 h 49"/>
                <a:gd name="T76" fmla="*/ 262211 w 52"/>
                <a:gd name="T77" fmla="*/ 512651 h 49"/>
                <a:gd name="T78" fmla="*/ 306561 w 52"/>
                <a:gd name="T79" fmla="*/ 503442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FF0000"/>
            </a:solidFill>
            <a:ln w="9525">
              <a:noFill/>
              <a:round/>
              <a:headEnd/>
              <a:tailEnd/>
            </a:ln>
          </p:spPr>
          <p:txBody>
            <a:bodyPr/>
            <a:lstStyle/>
            <a:p>
              <a:endParaRPr lang="en-US"/>
            </a:p>
          </p:txBody>
        </p:sp>
        <p:sp>
          <p:nvSpPr>
            <p:cNvPr id="67627" name="Freeform 34"/>
            <p:cNvSpPr>
              <a:spLocks/>
            </p:cNvSpPr>
            <p:nvPr/>
          </p:nvSpPr>
          <p:spPr bwMode="auto">
            <a:xfrm>
              <a:off x="3797" y="2110"/>
              <a:ext cx="436" cy="448"/>
            </a:xfrm>
            <a:custGeom>
              <a:avLst/>
              <a:gdLst>
                <a:gd name="T0" fmla="*/ 123 w 553"/>
                <a:gd name="T1" fmla="*/ 55 h 571"/>
                <a:gd name="T2" fmla="*/ 131 w 553"/>
                <a:gd name="T3" fmla="*/ 42 h 571"/>
                <a:gd name="T4" fmla="*/ 133 w 553"/>
                <a:gd name="T5" fmla="*/ 39 h 571"/>
                <a:gd name="T6" fmla="*/ 119 w 553"/>
                <a:gd name="T7" fmla="*/ 35 h 571"/>
                <a:gd name="T8" fmla="*/ 110 w 553"/>
                <a:gd name="T9" fmla="*/ 45 h 571"/>
                <a:gd name="T10" fmla="*/ 99 w 553"/>
                <a:gd name="T11" fmla="*/ 45 h 571"/>
                <a:gd name="T12" fmla="*/ 91 w 553"/>
                <a:gd name="T13" fmla="*/ 42 h 571"/>
                <a:gd name="T14" fmla="*/ 84 w 553"/>
                <a:gd name="T15" fmla="*/ 46 h 571"/>
                <a:gd name="T16" fmla="*/ 69 w 553"/>
                <a:gd name="T17" fmla="*/ 44 h 571"/>
                <a:gd name="T18" fmla="*/ 59 w 553"/>
                <a:gd name="T19" fmla="*/ 28 h 571"/>
                <a:gd name="T20" fmla="*/ 49 w 553"/>
                <a:gd name="T21" fmla="*/ 20 h 571"/>
                <a:gd name="T22" fmla="*/ 50 w 553"/>
                <a:gd name="T23" fmla="*/ 12 h 571"/>
                <a:gd name="T24" fmla="*/ 54 w 553"/>
                <a:gd name="T25" fmla="*/ 0 h 571"/>
                <a:gd name="T26" fmla="*/ 40 w 553"/>
                <a:gd name="T27" fmla="*/ 0 h 571"/>
                <a:gd name="T28" fmla="*/ 43 w 553"/>
                <a:gd name="T29" fmla="*/ 2 h 571"/>
                <a:gd name="T30" fmla="*/ 28 w 553"/>
                <a:gd name="T31" fmla="*/ 13 h 571"/>
                <a:gd name="T32" fmla="*/ 29 w 553"/>
                <a:gd name="T33" fmla="*/ 22 h 571"/>
                <a:gd name="T34" fmla="*/ 17 w 553"/>
                <a:gd name="T35" fmla="*/ 41 h 571"/>
                <a:gd name="T36" fmla="*/ 7 w 553"/>
                <a:gd name="T37" fmla="*/ 45 h 571"/>
                <a:gd name="T38" fmla="*/ 14 w 553"/>
                <a:gd name="T39" fmla="*/ 56 h 571"/>
                <a:gd name="T40" fmla="*/ 3 w 553"/>
                <a:gd name="T41" fmla="*/ 60 h 571"/>
                <a:gd name="T42" fmla="*/ 0 w 553"/>
                <a:gd name="T43" fmla="*/ 61 h 571"/>
                <a:gd name="T44" fmla="*/ 10 w 553"/>
                <a:gd name="T45" fmla="*/ 74 h 571"/>
                <a:gd name="T46" fmla="*/ 22 w 553"/>
                <a:gd name="T47" fmla="*/ 96 h 571"/>
                <a:gd name="T48" fmla="*/ 34 w 553"/>
                <a:gd name="T49" fmla="*/ 119 h 571"/>
                <a:gd name="T50" fmla="*/ 42 w 553"/>
                <a:gd name="T51" fmla="*/ 133 h 571"/>
                <a:gd name="T52" fmla="*/ 52 w 553"/>
                <a:gd name="T53" fmla="*/ 122 h 571"/>
                <a:gd name="T54" fmla="*/ 54 w 553"/>
                <a:gd name="T55" fmla="*/ 107 h 571"/>
                <a:gd name="T56" fmla="*/ 66 w 553"/>
                <a:gd name="T57" fmla="*/ 89 h 571"/>
                <a:gd name="T58" fmla="*/ 82 w 553"/>
                <a:gd name="T59" fmla="*/ 77 h 571"/>
                <a:gd name="T60" fmla="*/ 94 w 553"/>
                <a:gd name="T61" fmla="*/ 68 h 571"/>
                <a:gd name="T62" fmla="*/ 89 w 553"/>
                <a:gd name="T63" fmla="*/ 55 h 571"/>
                <a:gd name="T64" fmla="*/ 92 w 553"/>
                <a:gd name="T65" fmla="*/ 50 h 571"/>
                <a:gd name="T66" fmla="*/ 101 w 553"/>
                <a:gd name="T67" fmla="*/ 53 h 571"/>
                <a:gd name="T68" fmla="*/ 108 w 553"/>
                <a:gd name="T69" fmla="*/ 57 h 571"/>
                <a:gd name="T70" fmla="*/ 110 w 553"/>
                <a:gd name="T71" fmla="*/ 61 h 571"/>
                <a:gd name="T72" fmla="*/ 110 w 553"/>
                <a:gd name="T73" fmla="*/ 71 h 571"/>
                <a:gd name="T74" fmla="*/ 119 w 553"/>
                <a:gd name="T75" fmla="*/ 59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FF0000"/>
            </a:solidFill>
            <a:ln w="9525">
              <a:noFill/>
              <a:round/>
              <a:headEnd/>
              <a:tailEnd/>
            </a:ln>
          </p:spPr>
          <p:txBody>
            <a:bodyPr/>
            <a:lstStyle/>
            <a:p>
              <a:endParaRPr lang="en-US"/>
            </a:p>
          </p:txBody>
        </p:sp>
        <p:sp>
          <p:nvSpPr>
            <p:cNvPr id="67628" name="Freeform 35"/>
            <p:cNvSpPr>
              <a:spLocks/>
            </p:cNvSpPr>
            <p:nvPr/>
          </p:nvSpPr>
          <p:spPr bwMode="auto">
            <a:xfrm>
              <a:off x="3685" y="2060"/>
              <a:ext cx="217" cy="158"/>
            </a:xfrm>
            <a:custGeom>
              <a:avLst/>
              <a:gdLst>
                <a:gd name="T0" fmla="*/ 462545 w 46"/>
                <a:gd name="T1" fmla="*/ 30299 h 34"/>
                <a:gd name="T2" fmla="*/ 417928 w 46"/>
                <a:gd name="T3" fmla="*/ 41052 h 34"/>
                <a:gd name="T4" fmla="*/ 385279 w 46"/>
                <a:gd name="T5" fmla="*/ 41052 h 34"/>
                <a:gd name="T6" fmla="*/ 373929 w 46"/>
                <a:gd name="T7" fmla="*/ 10735 h 34"/>
                <a:gd name="T8" fmla="*/ 364494 w 46"/>
                <a:gd name="T9" fmla="*/ 0 h 34"/>
                <a:gd name="T10" fmla="*/ 331850 w 46"/>
                <a:gd name="T11" fmla="*/ 30299 h 34"/>
                <a:gd name="T12" fmla="*/ 308527 w 46"/>
                <a:gd name="T13" fmla="*/ 49886 h 34"/>
                <a:gd name="T14" fmla="*/ 263929 w 46"/>
                <a:gd name="T15" fmla="*/ 60616 h 34"/>
                <a:gd name="T16" fmla="*/ 243125 w 46"/>
                <a:gd name="T17" fmla="*/ 41052 h 34"/>
                <a:gd name="T18" fmla="*/ 210476 w 46"/>
                <a:gd name="T19" fmla="*/ 41052 h 34"/>
                <a:gd name="T20" fmla="*/ 165859 w 46"/>
                <a:gd name="T21" fmla="*/ 30299 h 34"/>
                <a:gd name="T22" fmla="*/ 153995 w 46"/>
                <a:gd name="T23" fmla="*/ 80185 h 34"/>
                <a:gd name="T24" fmla="*/ 98051 w 46"/>
                <a:gd name="T25" fmla="*/ 99749 h 34"/>
                <a:gd name="T26" fmla="*/ 77266 w 46"/>
                <a:gd name="T27" fmla="*/ 121237 h 34"/>
                <a:gd name="T28" fmla="*/ 44617 w 46"/>
                <a:gd name="T29" fmla="*/ 110479 h 34"/>
                <a:gd name="T30" fmla="*/ 20785 w 46"/>
                <a:gd name="T31" fmla="*/ 99749 h 34"/>
                <a:gd name="T32" fmla="*/ 11860 w 46"/>
                <a:gd name="T33" fmla="*/ 160472 h 34"/>
                <a:gd name="T34" fmla="*/ 0 w 46"/>
                <a:gd name="T35" fmla="*/ 201506 h 34"/>
                <a:gd name="T36" fmla="*/ 0 w 46"/>
                <a:gd name="T37" fmla="*/ 251387 h 34"/>
                <a:gd name="T38" fmla="*/ 44617 w 46"/>
                <a:gd name="T39" fmla="*/ 270956 h 34"/>
                <a:gd name="T40" fmla="*/ 20785 w 46"/>
                <a:gd name="T41" fmla="*/ 331572 h 34"/>
                <a:gd name="T42" fmla="*/ 20785 w 46"/>
                <a:gd name="T43" fmla="*/ 331572 h 34"/>
                <a:gd name="T44" fmla="*/ 65402 w 46"/>
                <a:gd name="T45" fmla="*/ 331572 h 34"/>
                <a:gd name="T46" fmla="*/ 109911 w 46"/>
                <a:gd name="T47" fmla="*/ 342307 h 34"/>
                <a:gd name="T48" fmla="*/ 175317 w 46"/>
                <a:gd name="T49" fmla="*/ 342307 h 34"/>
                <a:gd name="T50" fmla="*/ 210476 w 46"/>
                <a:gd name="T51" fmla="*/ 292439 h 34"/>
                <a:gd name="T52" fmla="*/ 243125 w 46"/>
                <a:gd name="T53" fmla="*/ 270956 h 34"/>
                <a:gd name="T54" fmla="*/ 308527 w 46"/>
                <a:gd name="T55" fmla="*/ 251387 h 34"/>
                <a:gd name="T56" fmla="*/ 319877 w 46"/>
                <a:gd name="T57" fmla="*/ 212152 h 34"/>
                <a:gd name="T58" fmla="*/ 331850 w 46"/>
                <a:gd name="T59" fmla="*/ 201506 h 34"/>
                <a:gd name="T60" fmla="*/ 331850 w 46"/>
                <a:gd name="T61" fmla="*/ 181830 h 34"/>
                <a:gd name="T62" fmla="*/ 352634 w 46"/>
                <a:gd name="T63" fmla="*/ 171100 h 34"/>
                <a:gd name="T64" fmla="*/ 373929 w 46"/>
                <a:gd name="T65" fmla="*/ 121237 h 34"/>
                <a:gd name="T66" fmla="*/ 373929 w 46"/>
                <a:gd name="T67" fmla="*/ 90915 h 34"/>
                <a:gd name="T68" fmla="*/ 429901 w 46"/>
                <a:gd name="T69" fmla="*/ 71351 h 34"/>
                <a:gd name="T70" fmla="*/ 507162 w 46"/>
                <a:gd name="T71" fmla="*/ 60616 h 34"/>
                <a:gd name="T72" fmla="*/ 485844 w 46"/>
                <a:gd name="T73" fmla="*/ 30299 h 34"/>
                <a:gd name="T74" fmla="*/ 462545 w 46"/>
                <a:gd name="T75" fmla="*/ 30299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C0C0C0"/>
            </a:solidFill>
            <a:ln w="9525">
              <a:noFill/>
              <a:round/>
              <a:headEnd/>
              <a:tailEnd/>
            </a:ln>
          </p:spPr>
          <p:txBody>
            <a:bodyPr/>
            <a:lstStyle/>
            <a:p>
              <a:endParaRPr lang="en-US"/>
            </a:p>
          </p:txBody>
        </p:sp>
        <p:sp>
          <p:nvSpPr>
            <p:cNvPr id="67629" name="Freeform 36"/>
            <p:cNvSpPr>
              <a:spLocks/>
            </p:cNvSpPr>
            <p:nvPr/>
          </p:nvSpPr>
          <p:spPr bwMode="auto">
            <a:xfrm>
              <a:off x="3088" y="1659"/>
              <a:ext cx="96" cy="65"/>
            </a:xfrm>
            <a:custGeom>
              <a:avLst/>
              <a:gdLst>
                <a:gd name="T0" fmla="*/ 232013 w 20"/>
                <a:gd name="T1" fmla="*/ 40936 h 14"/>
                <a:gd name="T2" fmla="*/ 209136 w 20"/>
                <a:gd name="T3" fmla="*/ 19509 h 14"/>
                <a:gd name="T4" fmla="*/ 183696 w 20"/>
                <a:gd name="T5" fmla="*/ 0 h 14"/>
                <a:gd name="T6" fmla="*/ 158146 w 20"/>
                <a:gd name="T7" fmla="*/ 10711 h 14"/>
                <a:gd name="T8" fmla="*/ 109373 w 20"/>
                <a:gd name="T9" fmla="*/ 0 h 14"/>
                <a:gd name="T10" fmla="*/ 61056 w 20"/>
                <a:gd name="T11" fmla="*/ 0 h 14"/>
                <a:gd name="T12" fmla="*/ 12720 w 20"/>
                <a:gd name="T13" fmla="*/ 10711 h 14"/>
                <a:gd name="T14" fmla="*/ 12720 w 20"/>
                <a:gd name="T15" fmla="*/ 49730 h 14"/>
                <a:gd name="T16" fmla="*/ 0 w 20"/>
                <a:gd name="T17" fmla="*/ 60445 h 14"/>
                <a:gd name="T18" fmla="*/ 25435 w 20"/>
                <a:gd name="T19" fmla="*/ 60445 h 14"/>
                <a:gd name="T20" fmla="*/ 48336 w 20"/>
                <a:gd name="T21" fmla="*/ 71050 h 14"/>
                <a:gd name="T22" fmla="*/ 73776 w 20"/>
                <a:gd name="T23" fmla="*/ 79973 h 14"/>
                <a:gd name="T24" fmla="*/ 86491 w 20"/>
                <a:gd name="T25" fmla="*/ 99483 h 14"/>
                <a:gd name="T26" fmla="*/ 73776 w 20"/>
                <a:gd name="T27" fmla="*/ 120803 h 14"/>
                <a:gd name="T28" fmla="*/ 86491 w 20"/>
                <a:gd name="T29" fmla="*/ 120803 h 14"/>
                <a:gd name="T30" fmla="*/ 109373 w 20"/>
                <a:gd name="T31" fmla="*/ 140307 h 14"/>
                <a:gd name="T32" fmla="*/ 134808 w 20"/>
                <a:gd name="T33" fmla="*/ 129619 h 14"/>
                <a:gd name="T34" fmla="*/ 158146 w 20"/>
                <a:gd name="T35" fmla="*/ 120803 h 14"/>
                <a:gd name="T36" fmla="*/ 196416 w 20"/>
                <a:gd name="T37" fmla="*/ 120803 h 14"/>
                <a:gd name="T38" fmla="*/ 196416 w 20"/>
                <a:gd name="T39" fmla="*/ 90578 h 14"/>
                <a:gd name="T40" fmla="*/ 219202 w 20"/>
                <a:gd name="T41" fmla="*/ 71050 h 14"/>
                <a:gd name="T42" fmla="*/ 244733 w 20"/>
                <a:gd name="T43" fmla="*/ 40936 h 14"/>
                <a:gd name="T44" fmla="*/ 232013 w 20"/>
                <a:gd name="T45" fmla="*/ 4093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3366FF"/>
            </a:solidFill>
            <a:ln w="9525">
              <a:noFill/>
              <a:round/>
              <a:headEnd/>
              <a:tailEnd/>
            </a:ln>
          </p:spPr>
          <p:txBody>
            <a:bodyPr/>
            <a:lstStyle/>
            <a:p>
              <a:endParaRPr lang="en-US"/>
            </a:p>
          </p:txBody>
        </p:sp>
        <p:sp>
          <p:nvSpPr>
            <p:cNvPr id="67630" name="Freeform 37"/>
            <p:cNvSpPr>
              <a:spLocks/>
            </p:cNvSpPr>
            <p:nvPr/>
          </p:nvSpPr>
          <p:spPr bwMode="auto">
            <a:xfrm>
              <a:off x="3131" y="1570"/>
              <a:ext cx="71" cy="61"/>
            </a:xfrm>
            <a:custGeom>
              <a:avLst/>
              <a:gdLst>
                <a:gd name="T0" fmla="*/ 13 w 90"/>
                <a:gd name="T1" fmla="*/ 16 h 78"/>
                <a:gd name="T2" fmla="*/ 19 w 90"/>
                <a:gd name="T3" fmla="*/ 18 h 78"/>
                <a:gd name="T4" fmla="*/ 20 w 90"/>
                <a:gd name="T5" fmla="*/ 10 h 78"/>
                <a:gd name="T6" fmla="*/ 20 w 90"/>
                <a:gd name="T7" fmla="*/ 7 h 78"/>
                <a:gd name="T8" fmla="*/ 22 w 90"/>
                <a:gd name="T9" fmla="*/ 2 h 78"/>
                <a:gd name="T10" fmla="*/ 20 w 90"/>
                <a:gd name="T11" fmla="*/ 0 h 78"/>
                <a:gd name="T12" fmla="*/ 17 w 90"/>
                <a:gd name="T13" fmla="*/ 0 h 78"/>
                <a:gd name="T14" fmla="*/ 8 w 90"/>
                <a:gd name="T15" fmla="*/ 0 h 78"/>
                <a:gd name="T16" fmla="*/ 0 w 90"/>
                <a:gd name="T17" fmla="*/ 4 h 78"/>
                <a:gd name="T18" fmla="*/ 0 w 90"/>
                <a:gd name="T19" fmla="*/ 7 h 78"/>
                <a:gd name="T20" fmla="*/ 2 w 90"/>
                <a:gd name="T21" fmla="*/ 10 h 78"/>
                <a:gd name="T22" fmla="*/ 3 w 90"/>
                <a:gd name="T23" fmla="*/ 11 h 78"/>
                <a:gd name="T24" fmla="*/ 5 w 90"/>
                <a:gd name="T25" fmla="*/ 13 h 78"/>
                <a:gd name="T26" fmla="*/ 3 w 90"/>
                <a:gd name="T27" fmla="*/ 14 h 78"/>
                <a:gd name="T28" fmla="*/ 8 w 90"/>
                <a:gd name="T29" fmla="*/ 13 h 78"/>
                <a:gd name="T30" fmla="*/ 13 w 90"/>
                <a:gd name="T31" fmla="*/ 1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C0C0C0"/>
            </a:solidFill>
            <a:ln w="9525">
              <a:noFill/>
              <a:round/>
              <a:headEnd/>
              <a:tailEnd/>
            </a:ln>
          </p:spPr>
          <p:txBody>
            <a:bodyPr/>
            <a:lstStyle/>
            <a:p>
              <a:endParaRPr lang="en-US"/>
            </a:p>
          </p:txBody>
        </p:sp>
        <p:sp>
          <p:nvSpPr>
            <p:cNvPr id="67631" name="Freeform 38"/>
            <p:cNvSpPr>
              <a:spLocks/>
            </p:cNvSpPr>
            <p:nvPr/>
          </p:nvSpPr>
          <p:spPr bwMode="auto">
            <a:xfrm>
              <a:off x="3127" y="1664"/>
              <a:ext cx="141" cy="127"/>
            </a:xfrm>
            <a:custGeom>
              <a:avLst/>
              <a:gdLst>
                <a:gd name="T0" fmla="*/ 323510 w 30"/>
                <a:gd name="T1" fmla="*/ 151732 h 27"/>
                <a:gd name="T2" fmla="*/ 291325 w 30"/>
                <a:gd name="T3" fmla="*/ 119893 h 27"/>
                <a:gd name="T4" fmla="*/ 247939 w 30"/>
                <a:gd name="T5" fmla="*/ 32258 h 27"/>
                <a:gd name="T6" fmla="*/ 215641 w 30"/>
                <a:gd name="T7" fmla="*/ 20598 h 27"/>
                <a:gd name="T8" fmla="*/ 183460 w 30"/>
                <a:gd name="T9" fmla="*/ 0 h 27"/>
                <a:gd name="T10" fmla="*/ 151274 w 30"/>
                <a:gd name="T11" fmla="*/ 20598 h 27"/>
                <a:gd name="T12" fmla="*/ 119089 w 30"/>
                <a:gd name="T13" fmla="*/ 32258 h 27"/>
                <a:gd name="T14" fmla="*/ 128319 w 30"/>
                <a:gd name="T15" fmla="*/ 32258 h 27"/>
                <a:gd name="T16" fmla="*/ 107865 w 30"/>
                <a:gd name="T17" fmla="*/ 64629 h 27"/>
                <a:gd name="T18" fmla="*/ 87321 w 30"/>
                <a:gd name="T19" fmla="*/ 87635 h 27"/>
                <a:gd name="T20" fmla="*/ 87321 w 30"/>
                <a:gd name="T21" fmla="*/ 119893 h 27"/>
                <a:gd name="T22" fmla="*/ 55136 w 30"/>
                <a:gd name="T23" fmla="*/ 119893 h 27"/>
                <a:gd name="T24" fmla="*/ 32186 w 30"/>
                <a:gd name="T25" fmla="*/ 128722 h 27"/>
                <a:gd name="T26" fmla="*/ 11731 w 30"/>
                <a:gd name="T27" fmla="*/ 140495 h 27"/>
                <a:gd name="T28" fmla="*/ 11731 w 30"/>
                <a:gd name="T29" fmla="*/ 151732 h 27"/>
                <a:gd name="T30" fmla="*/ 20454 w 30"/>
                <a:gd name="T31" fmla="*/ 195759 h 27"/>
                <a:gd name="T32" fmla="*/ 0 w 30"/>
                <a:gd name="T33" fmla="*/ 216361 h 27"/>
                <a:gd name="T34" fmla="*/ 11731 w 30"/>
                <a:gd name="T35" fmla="*/ 248619 h 27"/>
                <a:gd name="T36" fmla="*/ 11731 w 30"/>
                <a:gd name="T37" fmla="*/ 271714 h 27"/>
                <a:gd name="T38" fmla="*/ 32186 w 30"/>
                <a:gd name="T39" fmla="*/ 260388 h 27"/>
                <a:gd name="T40" fmla="*/ 75679 w 30"/>
                <a:gd name="T41" fmla="*/ 260388 h 27"/>
                <a:gd name="T42" fmla="*/ 140051 w 30"/>
                <a:gd name="T43" fmla="*/ 280985 h 27"/>
                <a:gd name="T44" fmla="*/ 215641 w 30"/>
                <a:gd name="T45" fmla="*/ 280985 h 27"/>
                <a:gd name="T46" fmla="*/ 259139 w 30"/>
                <a:gd name="T47" fmla="*/ 292227 h 27"/>
                <a:gd name="T48" fmla="*/ 279594 w 30"/>
                <a:gd name="T49" fmla="*/ 228130 h 27"/>
                <a:gd name="T50" fmla="*/ 291325 w 30"/>
                <a:gd name="T51" fmla="*/ 228130 h 27"/>
                <a:gd name="T52" fmla="*/ 279594 w 30"/>
                <a:gd name="T53" fmla="*/ 184103 h 27"/>
                <a:gd name="T54" fmla="*/ 311779 w 30"/>
                <a:gd name="T55" fmla="*/ 172753 h 27"/>
                <a:gd name="T56" fmla="*/ 323510 w 30"/>
                <a:gd name="T57" fmla="*/ 151732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C0C0C0"/>
            </a:solidFill>
            <a:ln w="9525">
              <a:noFill/>
              <a:round/>
              <a:headEnd/>
              <a:tailEnd/>
            </a:ln>
          </p:spPr>
          <p:txBody>
            <a:bodyPr/>
            <a:lstStyle/>
            <a:p>
              <a:endParaRPr lang="en-US"/>
            </a:p>
          </p:txBody>
        </p:sp>
        <p:sp>
          <p:nvSpPr>
            <p:cNvPr id="67632" name="Freeform 39"/>
            <p:cNvSpPr>
              <a:spLocks/>
            </p:cNvSpPr>
            <p:nvPr/>
          </p:nvSpPr>
          <p:spPr bwMode="auto">
            <a:xfrm>
              <a:off x="3094" y="1612"/>
              <a:ext cx="113" cy="65"/>
            </a:xfrm>
            <a:custGeom>
              <a:avLst/>
              <a:gdLst>
                <a:gd name="T0" fmla="*/ 87985 w 24"/>
                <a:gd name="T1" fmla="*/ 99483 h 14"/>
                <a:gd name="T2" fmla="*/ 129729 w 24"/>
                <a:gd name="T3" fmla="*/ 110087 h 14"/>
                <a:gd name="T4" fmla="*/ 152809 w 24"/>
                <a:gd name="T5" fmla="*/ 99483 h 14"/>
                <a:gd name="T6" fmla="*/ 173469 w 24"/>
                <a:gd name="T7" fmla="*/ 120803 h 14"/>
                <a:gd name="T8" fmla="*/ 196545 w 24"/>
                <a:gd name="T9" fmla="*/ 140307 h 14"/>
                <a:gd name="T10" fmla="*/ 228999 w 24"/>
                <a:gd name="T11" fmla="*/ 129619 h 14"/>
                <a:gd name="T12" fmla="*/ 261454 w 24"/>
                <a:gd name="T13" fmla="*/ 110087 h 14"/>
                <a:gd name="T14" fmla="*/ 249659 w 24"/>
                <a:gd name="T15" fmla="*/ 99483 h 14"/>
                <a:gd name="T16" fmla="*/ 228999 w 24"/>
                <a:gd name="T17" fmla="*/ 49730 h 14"/>
                <a:gd name="T18" fmla="*/ 228999 w 24"/>
                <a:gd name="T19" fmla="*/ 40936 h 14"/>
                <a:gd name="T20" fmla="*/ 185264 w 24"/>
                <a:gd name="T21" fmla="*/ 19509 h 14"/>
                <a:gd name="T22" fmla="*/ 152809 w 24"/>
                <a:gd name="T23" fmla="*/ 0 h 14"/>
                <a:gd name="T24" fmla="*/ 108650 w 24"/>
                <a:gd name="T25" fmla="*/ 10711 h 14"/>
                <a:gd name="T26" fmla="*/ 97274 w 24"/>
                <a:gd name="T27" fmla="*/ 49730 h 14"/>
                <a:gd name="T28" fmla="*/ 87985 w 24"/>
                <a:gd name="T29" fmla="*/ 60445 h 14"/>
                <a:gd name="T30" fmla="*/ 55530 w 24"/>
                <a:gd name="T31" fmla="*/ 30220 h 14"/>
                <a:gd name="T32" fmla="*/ 32455 w 24"/>
                <a:gd name="T33" fmla="*/ 30220 h 14"/>
                <a:gd name="T34" fmla="*/ 11794 w 24"/>
                <a:gd name="T35" fmla="*/ 79973 h 14"/>
                <a:gd name="T36" fmla="*/ 0 w 24"/>
                <a:gd name="T37" fmla="*/ 110087 h 14"/>
                <a:gd name="T38" fmla="*/ 43740 w 24"/>
                <a:gd name="T39" fmla="*/ 99483 h 14"/>
                <a:gd name="T40" fmla="*/ 87985 w 24"/>
                <a:gd name="T41" fmla="*/ 99483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C0C0C0"/>
            </a:solidFill>
            <a:ln w="9525">
              <a:noFill/>
              <a:round/>
              <a:headEnd/>
              <a:tailEnd/>
            </a:ln>
          </p:spPr>
          <p:txBody>
            <a:bodyPr/>
            <a:lstStyle/>
            <a:p>
              <a:endParaRPr lang="en-US"/>
            </a:p>
          </p:txBody>
        </p:sp>
        <p:sp>
          <p:nvSpPr>
            <p:cNvPr id="67633" name="Freeform 40"/>
            <p:cNvSpPr>
              <a:spLocks/>
            </p:cNvSpPr>
            <p:nvPr/>
          </p:nvSpPr>
          <p:spPr bwMode="auto">
            <a:xfrm>
              <a:off x="2551" y="2486"/>
              <a:ext cx="113" cy="85"/>
            </a:xfrm>
            <a:custGeom>
              <a:avLst/>
              <a:gdLst>
                <a:gd name="T0" fmla="*/ 97274 w 24"/>
                <a:gd name="T1" fmla="*/ 110358 h 18"/>
                <a:gd name="T2" fmla="*/ 141015 w 24"/>
                <a:gd name="T3" fmla="*/ 110358 h 18"/>
                <a:gd name="T4" fmla="*/ 164180 w 24"/>
                <a:gd name="T5" fmla="*/ 143206 h 18"/>
                <a:gd name="T6" fmla="*/ 173469 w 24"/>
                <a:gd name="T7" fmla="*/ 155116 h 18"/>
                <a:gd name="T8" fmla="*/ 196545 w 24"/>
                <a:gd name="T9" fmla="*/ 166600 h 18"/>
                <a:gd name="T10" fmla="*/ 217737 w 24"/>
                <a:gd name="T11" fmla="*/ 199448 h 18"/>
                <a:gd name="T12" fmla="*/ 240794 w 24"/>
                <a:gd name="T13" fmla="*/ 187963 h 18"/>
                <a:gd name="T14" fmla="*/ 261454 w 24"/>
                <a:gd name="T15" fmla="*/ 178486 h 18"/>
                <a:gd name="T16" fmla="*/ 261454 w 24"/>
                <a:gd name="T17" fmla="*/ 133729 h 18"/>
                <a:gd name="T18" fmla="*/ 261454 w 24"/>
                <a:gd name="T19" fmla="*/ 88976 h 18"/>
                <a:gd name="T20" fmla="*/ 249659 w 24"/>
                <a:gd name="T21" fmla="*/ 88976 h 18"/>
                <a:gd name="T22" fmla="*/ 228999 w 24"/>
                <a:gd name="T23" fmla="*/ 32848 h 18"/>
                <a:gd name="T24" fmla="*/ 217737 w 24"/>
                <a:gd name="T25" fmla="*/ 11909 h 18"/>
                <a:gd name="T26" fmla="*/ 173469 w 24"/>
                <a:gd name="T27" fmla="*/ 21387 h 18"/>
                <a:gd name="T28" fmla="*/ 129729 w 24"/>
                <a:gd name="T29" fmla="*/ 21387 h 18"/>
                <a:gd name="T30" fmla="*/ 129729 w 24"/>
                <a:gd name="T31" fmla="*/ 11909 h 18"/>
                <a:gd name="T32" fmla="*/ 76195 w 24"/>
                <a:gd name="T33" fmla="*/ 0 h 18"/>
                <a:gd name="T34" fmla="*/ 55530 w 24"/>
                <a:gd name="T35" fmla="*/ 0 h 18"/>
                <a:gd name="T36" fmla="*/ 55530 w 24"/>
                <a:gd name="T37" fmla="*/ 11909 h 18"/>
                <a:gd name="T38" fmla="*/ 55530 w 24"/>
                <a:gd name="T39" fmla="*/ 44752 h 18"/>
                <a:gd name="T40" fmla="*/ 32455 w 24"/>
                <a:gd name="T41" fmla="*/ 44752 h 18"/>
                <a:gd name="T42" fmla="*/ 0 w 24"/>
                <a:gd name="T43" fmla="*/ 65606 h 18"/>
                <a:gd name="T44" fmla="*/ 11794 w 24"/>
                <a:gd name="T45" fmla="*/ 65606 h 18"/>
                <a:gd name="T46" fmla="*/ 64933 w 24"/>
                <a:gd name="T47" fmla="*/ 143206 h 18"/>
                <a:gd name="T48" fmla="*/ 87985 w 24"/>
                <a:gd name="T49" fmla="*/ 133729 h 18"/>
                <a:gd name="T50" fmla="*/ 97274 w 24"/>
                <a:gd name="T51" fmla="*/ 110358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C0C0C0"/>
            </a:solidFill>
            <a:ln w="9525">
              <a:noFill/>
              <a:round/>
              <a:headEnd/>
              <a:tailEnd/>
            </a:ln>
          </p:spPr>
          <p:txBody>
            <a:bodyPr/>
            <a:lstStyle/>
            <a:p>
              <a:endParaRPr lang="en-US"/>
            </a:p>
          </p:txBody>
        </p:sp>
        <p:sp>
          <p:nvSpPr>
            <p:cNvPr id="67634" name="Freeform 41"/>
            <p:cNvSpPr>
              <a:spLocks/>
            </p:cNvSpPr>
            <p:nvPr/>
          </p:nvSpPr>
          <p:spPr bwMode="auto">
            <a:xfrm>
              <a:off x="2522" y="2424"/>
              <a:ext cx="89" cy="67"/>
            </a:xfrm>
            <a:custGeom>
              <a:avLst/>
              <a:gdLst>
                <a:gd name="T0" fmla="*/ 12 w 114"/>
                <a:gd name="T1" fmla="*/ 19 h 85"/>
                <a:gd name="T2" fmla="*/ 16 w 114"/>
                <a:gd name="T3" fmla="*/ 19 h 85"/>
                <a:gd name="T4" fmla="*/ 18 w 114"/>
                <a:gd name="T5" fmla="*/ 19 h 85"/>
                <a:gd name="T6" fmla="*/ 25 w 114"/>
                <a:gd name="T7" fmla="*/ 20 h 85"/>
                <a:gd name="T8" fmla="*/ 26 w 114"/>
                <a:gd name="T9" fmla="*/ 20 h 85"/>
                <a:gd name="T10" fmla="*/ 23 w 114"/>
                <a:gd name="T11" fmla="*/ 15 h 85"/>
                <a:gd name="T12" fmla="*/ 22 w 114"/>
                <a:gd name="T13" fmla="*/ 10 h 85"/>
                <a:gd name="T14" fmla="*/ 22 w 114"/>
                <a:gd name="T15" fmla="*/ 8 h 85"/>
                <a:gd name="T16" fmla="*/ 22 w 114"/>
                <a:gd name="T17" fmla="*/ 8 h 85"/>
                <a:gd name="T18" fmla="*/ 20 w 114"/>
                <a:gd name="T19" fmla="*/ 7 h 85"/>
                <a:gd name="T20" fmla="*/ 16 w 114"/>
                <a:gd name="T21" fmla="*/ 5 h 85"/>
                <a:gd name="T22" fmla="*/ 9 w 114"/>
                <a:gd name="T23" fmla="*/ 0 h 85"/>
                <a:gd name="T24" fmla="*/ 7 w 114"/>
                <a:gd name="T25" fmla="*/ 2 h 85"/>
                <a:gd name="T26" fmla="*/ 2 w 114"/>
                <a:gd name="T27" fmla="*/ 2 h 85"/>
                <a:gd name="T28" fmla="*/ 0 w 114"/>
                <a:gd name="T29" fmla="*/ 10 h 85"/>
                <a:gd name="T30" fmla="*/ 2 w 114"/>
                <a:gd name="T31" fmla="*/ 20 h 85"/>
                <a:gd name="T32" fmla="*/ 4 w 114"/>
                <a:gd name="T33" fmla="*/ 20 h 85"/>
                <a:gd name="T34" fmla="*/ 5 w 114"/>
                <a:gd name="T35" fmla="*/ 20 h 85"/>
                <a:gd name="T36" fmla="*/ 12 w 114"/>
                <a:gd name="T37" fmla="*/ 1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C0C0C0"/>
            </a:solidFill>
            <a:ln w="9525">
              <a:noFill/>
              <a:round/>
              <a:headEnd/>
              <a:tailEnd/>
            </a:ln>
          </p:spPr>
          <p:txBody>
            <a:bodyPr/>
            <a:lstStyle/>
            <a:p>
              <a:endParaRPr lang="en-US"/>
            </a:p>
          </p:txBody>
        </p:sp>
        <p:sp>
          <p:nvSpPr>
            <p:cNvPr id="67635" name="Freeform 42"/>
            <p:cNvSpPr>
              <a:spLocks/>
            </p:cNvSpPr>
            <p:nvPr/>
          </p:nvSpPr>
          <p:spPr bwMode="auto">
            <a:xfrm>
              <a:off x="2528" y="2262"/>
              <a:ext cx="179" cy="191"/>
            </a:xfrm>
            <a:custGeom>
              <a:avLst/>
              <a:gdLst>
                <a:gd name="T0" fmla="*/ 65015 w 38"/>
                <a:gd name="T1" fmla="*/ 357496 h 41"/>
                <a:gd name="T2" fmla="*/ 120618 w 38"/>
                <a:gd name="T3" fmla="*/ 388531 h 41"/>
                <a:gd name="T4" fmla="*/ 141320 w 38"/>
                <a:gd name="T5" fmla="*/ 407846 h 41"/>
                <a:gd name="T6" fmla="*/ 164421 w 38"/>
                <a:gd name="T7" fmla="*/ 419152 h 41"/>
                <a:gd name="T8" fmla="*/ 164421 w 38"/>
                <a:gd name="T9" fmla="*/ 419152 h 41"/>
                <a:gd name="T10" fmla="*/ 196928 w 38"/>
                <a:gd name="T11" fmla="*/ 388531 h 41"/>
                <a:gd name="T12" fmla="*/ 218140 w 38"/>
                <a:gd name="T13" fmla="*/ 407846 h 41"/>
                <a:gd name="T14" fmla="*/ 229436 w 38"/>
                <a:gd name="T15" fmla="*/ 399339 h 41"/>
                <a:gd name="T16" fmla="*/ 382561 w 38"/>
                <a:gd name="T17" fmla="*/ 399339 h 41"/>
                <a:gd name="T18" fmla="*/ 415044 w 38"/>
                <a:gd name="T19" fmla="*/ 377202 h 41"/>
                <a:gd name="T20" fmla="*/ 394365 w 38"/>
                <a:gd name="T21" fmla="*/ 368802 h 41"/>
                <a:gd name="T22" fmla="*/ 359441 w 38"/>
                <a:gd name="T23" fmla="*/ 72487 h 41"/>
                <a:gd name="T24" fmla="*/ 394365 w 38"/>
                <a:gd name="T25" fmla="*/ 72487 h 41"/>
                <a:gd name="T26" fmla="*/ 294450 w 38"/>
                <a:gd name="T27" fmla="*/ 0 h 41"/>
                <a:gd name="T28" fmla="*/ 294450 w 38"/>
                <a:gd name="T29" fmla="*/ 30644 h 41"/>
                <a:gd name="T30" fmla="*/ 185632 w 38"/>
                <a:gd name="T31" fmla="*/ 30644 h 41"/>
                <a:gd name="T32" fmla="*/ 173828 w 38"/>
                <a:gd name="T33" fmla="*/ 112112 h 41"/>
                <a:gd name="T34" fmla="*/ 153125 w 38"/>
                <a:gd name="T35" fmla="*/ 133751 h 41"/>
                <a:gd name="T36" fmla="*/ 141320 w 38"/>
                <a:gd name="T37" fmla="*/ 203913 h 41"/>
                <a:gd name="T38" fmla="*/ 11805 w 38"/>
                <a:gd name="T39" fmla="*/ 195426 h 41"/>
                <a:gd name="T40" fmla="*/ 0 w 38"/>
                <a:gd name="T41" fmla="*/ 203913 h 41"/>
                <a:gd name="T42" fmla="*/ 32507 w 38"/>
                <a:gd name="T43" fmla="*/ 265588 h 41"/>
                <a:gd name="T44" fmla="*/ 32507 w 38"/>
                <a:gd name="T45" fmla="*/ 337683 h 41"/>
                <a:gd name="T46" fmla="*/ 11805 w 38"/>
                <a:gd name="T47" fmla="*/ 368802 h 41"/>
                <a:gd name="T48" fmla="*/ 44312 w 38"/>
                <a:gd name="T49" fmla="*/ 368802 h 41"/>
                <a:gd name="T50" fmla="*/ 65015 w 38"/>
                <a:gd name="T51" fmla="*/ 35749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C0C0C0"/>
            </a:solidFill>
            <a:ln w="9525">
              <a:noFill/>
              <a:round/>
              <a:headEnd/>
              <a:tailEnd/>
            </a:ln>
          </p:spPr>
          <p:txBody>
            <a:bodyPr/>
            <a:lstStyle/>
            <a:p>
              <a:endParaRPr lang="en-US"/>
            </a:p>
          </p:txBody>
        </p:sp>
        <p:sp>
          <p:nvSpPr>
            <p:cNvPr id="67636" name="Freeform 43"/>
            <p:cNvSpPr>
              <a:spLocks/>
            </p:cNvSpPr>
            <p:nvPr/>
          </p:nvSpPr>
          <p:spPr bwMode="auto">
            <a:xfrm>
              <a:off x="3146" y="2181"/>
              <a:ext cx="170" cy="164"/>
            </a:xfrm>
            <a:custGeom>
              <a:avLst/>
              <a:gdLst>
                <a:gd name="T0" fmla="*/ 0 w 36"/>
                <a:gd name="T1" fmla="*/ 52058 h 35"/>
                <a:gd name="T2" fmla="*/ 11909 w 36"/>
                <a:gd name="T3" fmla="*/ 83434 h 35"/>
                <a:gd name="T4" fmla="*/ 21387 w 36"/>
                <a:gd name="T5" fmla="*/ 106071 h 35"/>
                <a:gd name="T6" fmla="*/ 21387 w 36"/>
                <a:gd name="T7" fmla="*/ 370265 h 35"/>
                <a:gd name="T8" fmla="*/ 32848 w 36"/>
                <a:gd name="T9" fmla="*/ 370265 h 35"/>
                <a:gd name="T10" fmla="*/ 321692 w 36"/>
                <a:gd name="T11" fmla="*/ 370265 h 35"/>
                <a:gd name="T12" fmla="*/ 377929 w 36"/>
                <a:gd name="T13" fmla="*/ 338890 h 35"/>
                <a:gd name="T14" fmla="*/ 399316 w 36"/>
                <a:gd name="T15" fmla="*/ 318624 h 35"/>
                <a:gd name="T16" fmla="*/ 399316 w 36"/>
                <a:gd name="T17" fmla="*/ 318624 h 35"/>
                <a:gd name="T18" fmla="*/ 366444 w 36"/>
                <a:gd name="T19" fmla="*/ 243929 h 35"/>
                <a:gd name="T20" fmla="*/ 321692 w 36"/>
                <a:gd name="T21" fmla="*/ 158129 h 35"/>
                <a:gd name="T22" fmla="*/ 265564 w 36"/>
                <a:gd name="T23" fmla="*/ 83434 h 35"/>
                <a:gd name="T24" fmla="*/ 342654 w 36"/>
                <a:gd name="T25" fmla="*/ 126336 h 35"/>
                <a:gd name="T26" fmla="*/ 377929 w 36"/>
                <a:gd name="T27" fmla="*/ 94961 h 35"/>
                <a:gd name="T28" fmla="*/ 366444 w 36"/>
                <a:gd name="T29" fmla="*/ 94961 h 35"/>
                <a:gd name="T30" fmla="*/ 333710 w 36"/>
                <a:gd name="T31" fmla="*/ 11110 h 35"/>
                <a:gd name="T32" fmla="*/ 309806 w 36"/>
                <a:gd name="T33" fmla="*/ 31793 h 35"/>
                <a:gd name="T34" fmla="*/ 244200 w 36"/>
                <a:gd name="T35" fmla="*/ 20266 h 35"/>
                <a:gd name="T36" fmla="*/ 211329 w 36"/>
                <a:gd name="T37" fmla="*/ 11110 h 35"/>
                <a:gd name="T38" fmla="*/ 133729 w 36"/>
                <a:gd name="T39" fmla="*/ 31793 h 35"/>
                <a:gd name="T40" fmla="*/ 65606 w 36"/>
                <a:gd name="T41" fmla="*/ 0 h 35"/>
                <a:gd name="T42" fmla="*/ 21387 w 36"/>
                <a:gd name="T43" fmla="*/ 0 h 35"/>
                <a:gd name="T44" fmla="*/ 11909 w 36"/>
                <a:gd name="T45" fmla="*/ 20266 h 35"/>
                <a:gd name="T46" fmla="*/ 0 w 36"/>
                <a:gd name="T47" fmla="*/ 52058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C0C0C0"/>
            </a:solidFill>
            <a:ln w="9525">
              <a:noFill/>
              <a:round/>
              <a:headEnd/>
              <a:tailEnd/>
            </a:ln>
          </p:spPr>
          <p:txBody>
            <a:bodyPr/>
            <a:lstStyle/>
            <a:p>
              <a:endParaRPr lang="en-US"/>
            </a:p>
          </p:txBody>
        </p:sp>
        <p:sp>
          <p:nvSpPr>
            <p:cNvPr id="67637" name="Freeform 44"/>
            <p:cNvSpPr>
              <a:spLocks/>
            </p:cNvSpPr>
            <p:nvPr/>
          </p:nvSpPr>
          <p:spPr bwMode="auto">
            <a:xfrm>
              <a:off x="2914" y="2152"/>
              <a:ext cx="246" cy="234"/>
            </a:xfrm>
            <a:custGeom>
              <a:avLst/>
              <a:gdLst>
                <a:gd name="T0" fmla="*/ 45094 w 52"/>
                <a:gd name="T1" fmla="*/ 62838 h 50"/>
                <a:gd name="T2" fmla="*/ 33035 w 52"/>
                <a:gd name="T3" fmla="*/ 94508 h 50"/>
                <a:gd name="T4" fmla="*/ 21487 w 52"/>
                <a:gd name="T5" fmla="*/ 105571 h 50"/>
                <a:gd name="T6" fmla="*/ 0 w 52"/>
                <a:gd name="T7" fmla="*/ 125677 h 50"/>
                <a:gd name="T8" fmla="*/ 0 w 52"/>
                <a:gd name="T9" fmla="*/ 305056 h 50"/>
                <a:gd name="T10" fmla="*/ 66065 w 52"/>
                <a:gd name="T11" fmla="*/ 356920 h 50"/>
                <a:gd name="T12" fmla="*/ 101650 w 52"/>
                <a:gd name="T13" fmla="*/ 368400 h 50"/>
                <a:gd name="T14" fmla="*/ 189316 w 52"/>
                <a:gd name="T15" fmla="*/ 377007 h 50"/>
                <a:gd name="T16" fmla="*/ 213329 w 52"/>
                <a:gd name="T17" fmla="*/ 399564 h 50"/>
                <a:gd name="T18" fmla="*/ 258447 w 52"/>
                <a:gd name="T19" fmla="*/ 377007 h 50"/>
                <a:gd name="T20" fmla="*/ 525891 w 52"/>
                <a:gd name="T21" fmla="*/ 514266 h 50"/>
                <a:gd name="T22" fmla="*/ 525891 w 52"/>
                <a:gd name="T23" fmla="*/ 505136 h 50"/>
                <a:gd name="T24" fmla="*/ 525891 w 52"/>
                <a:gd name="T25" fmla="*/ 514266 h 50"/>
                <a:gd name="T26" fmla="*/ 537955 w 52"/>
                <a:gd name="T27" fmla="*/ 525330 h 50"/>
                <a:gd name="T28" fmla="*/ 537955 w 52"/>
                <a:gd name="T29" fmla="*/ 494072 h 50"/>
                <a:gd name="T30" fmla="*/ 570985 w 52"/>
                <a:gd name="T31" fmla="*/ 494072 h 50"/>
                <a:gd name="T32" fmla="*/ 583048 w 52"/>
                <a:gd name="T33" fmla="*/ 431239 h 50"/>
                <a:gd name="T34" fmla="*/ 570985 w 52"/>
                <a:gd name="T35" fmla="*/ 431239 h 50"/>
                <a:gd name="T36" fmla="*/ 570985 w 52"/>
                <a:gd name="T37" fmla="*/ 168410 h 50"/>
                <a:gd name="T38" fmla="*/ 561452 w 52"/>
                <a:gd name="T39" fmla="*/ 148216 h 50"/>
                <a:gd name="T40" fmla="*/ 549924 w 52"/>
                <a:gd name="T41" fmla="*/ 114702 h 50"/>
                <a:gd name="T42" fmla="*/ 561452 w 52"/>
                <a:gd name="T43" fmla="*/ 83033 h 50"/>
                <a:gd name="T44" fmla="*/ 570985 w 52"/>
                <a:gd name="T45" fmla="*/ 62838 h 50"/>
                <a:gd name="T46" fmla="*/ 537955 w 52"/>
                <a:gd name="T47" fmla="*/ 51756 h 50"/>
                <a:gd name="T48" fmla="*/ 504920 w 52"/>
                <a:gd name="T49" fmla="*/ 31670 h 50"/>
                <a:gd name="T50" fmla="*/ 459821 w 52"/>
                <a:gd name="T51" fmla="*/ 20194 h 50"/>
                <a:gd name="T52" fmla="*/ 393222 w 52"/>
                <a:gd name="T53" fmla="*/ 42752 h 50"/>
                <a:gd name="T54" fmla="*/ 393222 w 52"/>
                <a:gd name="T55" fmla="*/ 83033 h 50"/>
                <a:gd name="T56" fmla="*/ 324625 w 52"/>
                <a:gd name="T57" fmla="*/ 105571 h 50"/>
                <a:gd name="T58" fmla="*/ 279508 w 52"/>
                <a:gd name="T59" fmla="*/ 73897 h 50"/>
                <a:gd name="T60" fmla="*/ 246473 w 52"/>
                <a:gd name="T61" fmla="*/ 51756 h 50"/>
                <a:gd name="T62" fmla="*/ 224877 w 52"/>
                <a:gd name="T63" fmla="*/ 31670 h 50"/>
                <a:gd name="T64" fmla="*/ 146748 w 52"/>
                <a:gd name="T65" fmla="*/ 20194 h 50"/>
                <a:gd name="T66" fmla="*/ 90216 w 52"/>
                <a:gd name="T67" fmla="*/ 0 h 50"/>
                <a:gd name="T68" fmla="*/ 90216 w 52"/>
                <a:gd name="T69" fmla="*/ 20194 h 50"/>
                <a:gd name="T70" fmla="*/ 45094 w 52"/>
                <a:gd name="T71" fmla="*/ 62838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C0C0C0"/>
            </a:solidFill>
            <a:ln w="9525">
              <a:noFill/>
              <a:round/>
              <a:headEnd/>
              <a:tailEnd/>
            </a:ln>
          </p:spPr>
          <p:txBody>
            <a:bodyPr/>
            <a:lstStyle/>
            <a:p>
              <a:endParaRPr lang="en-US"/>
            </a:p>
          </p:txBody>
        </p:sp>
        <p:sp>
          <p:nvSpPr>
            <p:cNvPr id="67638" name="Freeform 45"/>
            <p:cNvSpPr>
              <a:spLocks/>
            </p:cNvSpPr>
            <p:nvPr/>
          </p:nvSpPr>
          <p:spPr bwMode="auto">
            <a:xfrm>
              <a:off x="2890" y="2083"/>
              <a:ext cx="62" cy="116"/>
            </a:xfrm>
            <a:custGeom>
              <a:avLst/>
              <a:gdLst>
                <a:gd name="T0" fmla="*/ 5 w 78"/>
                <a:gd name="T1" fmla="*/ 2 h 150"/>
                <a:gd name="T2" fmla="*/ 5 w 78"/>
                <a:gd name="T3" fmla="*/ 7 h 150"/>
                <a:gd name="T4" fmla="*/ 5 w 78"/>
                <a:gd name="T5" fmla="*/ 12 h 150"/>
                <a:gd name="T6" fmla="*/ 0 w 78"/>
                <a:gd name="T7" fmla="*/ 17 h 150"/>
                <a:gd name="T8" fmla="*/ 0 w 78"/>
                <a:gd name="T9" fmla="*/ 19 h 150"/>
                <a:gd name="T10" fmla="*/ 3 w 78"/>
                <a:gd name="T11" fmla="*/ 22 h 150"/>
                <a:gd name="T12" fmla="*/ 5 w 78"/>
                <a:gd name="T13" fmla="*/ 23 h 150"/>
                <a:gd name="T14" fmla="*/ 9 w 78"/>
                <a:gd name="T15" fmla="*/ 26 h 150"/>
                <a:gd name="T16" fmla="*/ 9 w 78"/>
                <a:gd name="T17" fmla="*/ 31 h 150"/>
                <a:gd name="T18" fmla="*/ 11 w 78"/>
                <a:gd name="T19" fmla="*/ 32 h 150"/>
                <a:gd name="T20" fmla="*/ 12 w 78"/>
                <a:gd name="T21" fmla="*/ 31 h 150"/>
                <a:gd name="T22" fmla="*/ 14 w 78"/>
                <a:gd name="T23" fmla="*/ 27 h 150"/>
                <a:gd name="T24" fmla="*/ 20 w 78"/>
                <a:gd name="T25" fmla="*/ 22 h 150"/>
                <a:gd name="T26" fmla="*/ 20 w 78"/>
                <a:gd name="T27" fmla="*/ 19 h 150"/>
                <a:gd name="T28" fmla="*/ 15 w 78"/>
                <a:gd name="T29" fmla="*/ 18 h 150"/>
                <a:gd name="T30" fmla="*/ 11 w 78"/>
                <a:gd name="T31" fmla="*/ 15 h 150"/>
                <a:gd name="T32" fmla="*/ 17 w 78"/>
                <a:gd name="T33" fmla="*/ 8 h 150"/>
                <a:gd name="T34" fmla="*/ 15 w 78"/>
                <a:gd name="T35" fmla="*/ 2 h 150"/>
                <a:gd name="T36" fmla="*/ 9 w 78"/>
                <a:gd name="T37" fmla="*/ 0 h 150"/>
                <a:gd name="T38" fmla="*/ 6 w 78"/>
                <a:gd name="T39" fmla="*/ 0 h 150"/>
                <a:gd name="T40" fmla="*/ 6 w 78"/>
                <a:gd name="T41" fmla="*/ 2 h 150"/>
                <a:gd name="T42" fmla="*/ 5 w 78"/>
                <a:gd name="T43" fmla="*/ 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3366FF"/>
            </a:solidFill>
            <a:ln w="9525">
              <a:noFill/>
              <a:round/>
              <a:headEnd/>
              <a:tailEnd/>
            </a:ln>
          </p:spPr>
          <p:txBody>
            <a:bodyPr/>
            <a:lstStyle/>
            <a:p>
              <a:endParaRPr lang="en-US"/>
            </a:p>
          </p:txBody>
        </p:sp>
        <p:sp>
          <p:nvSpPr>
            <p:cNvPr id="67639" name="Freeform 46"/>
            <p:cNvSpPr>
              <a:spLocks/>
            </p:cNvSpPr>
            <p:nvPr/>
          </p:nvSpPr>
          <p:spPr bwMode="auto">
            <a:xfrm>
              <a:off x="2585" y="2110"/>
              <a:ext cx="178" cy="138"/>
            </a:xfrm>
            <a:custGeom>
              <a:avLst/>
              <a:gdLst>
                <a:gd name="T0" fmla="*/ 21 w 228"/>
                <a:gd name="T1" fmla="*/ 39 h 174"/>
                <a:gd name="T2" fmla="*/ 26 w 228"/>
                <a:gd name="T3" fmla="*/ 34 h 174"/>
                <a:gd name="T4" fmla="*/ 32 w 228"/>
                <a:gd name="T5" fmla="*/ 29 h 174"/>
                <a:gd name="T6" fmla="*/ 41 w 228"/>
                <a:gd name="T7" fmla="*/ 27 h 174"/>
                <a:gd name="T8" fmla="*/ 42 w 228"/>
                <a:gd name="T9" fmla="*/ 24 h 174"/>
                <a:gd name="T10" fmla="*/ 43 w 228"/>
                <a:gd name="T11" fmla="*/ 21 h 174"/>
                <a:gd name="T12" fmla="*/ 48 w 228"/>
                <a:gd name="T13" fmla="*/ 20 h 174"/>
                <a:gd name="T14" fmla="*/ 52 w 228"/>
                <a:gd name="T15" fmla="*/ 18 h 174"/>
                <a:gd name="T16" fmla="*/ 50 w 228"/>
                <a:gd name="T17" fmla="*/ 10 h 174"/>
                <a:gd name="T18" fmla="*/ 48 w 228"/>
                <a:gd name="T19" fmla="*/ 3 h 174"/>
                <a:gd name="T20" fmla="*/ 48 w 228"/>
                <a:gd name="T21" fmla="*/ 3 h 174"/>
                <a:gd name="T22" fmla="*/ 42 w 228"/>
                <a:gd name="T23" fmla="*/ 3 h 174"/>
                <a:gd name="T24" fmla="*/ 37 w 228"/>
                <a:gd name="T25" fmla="*/ 3 h 174"/>
                <a:gd name="T26" fmla="*/ 32 w 228"/>
                <a:gd name="T27" fmla="*/ 0 h 174"/>
                <a:gd name="T28" fmla="*/ 27 w 228"/>
                <a:gd name="T29" fmla="*/ 9 h 174"/>
                <a:gd name="T30" fmla="*/ 22 w 228"/>
                <a:gd name="T31" fmla="*/ 15 h 174"/>
                <a:gd name="T32" fmla="*/ 16 w 228"/>
                <a:gd name="T33" fmla="*/ 22 h 174"/>
                <a:gd name="T34" fmla="*/ 16 w 228"/>
                <a:gd name="T35" fmla="*/ 34 h 174"/>
                <a:gd name="T36" fmla="*/ 2 w 228"/>
                <a:gd name="T37" fmla="*/ 40 h 174"/>
                <a:gd name="T38" fmla="*/ 0 w 228"/>
                <a:gd name="T39" fmla="*/ 43 h 174"/>
                <a:gd name="T40" fmla="*/ 20 w 228"/>
                <a:gd name="T41" fmla="*/ 43 h 174"/>
                <a:gd name="T42" fmla="*/ 21 w 228"/>
                <a:gd name="T43" fmla="*/ 39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C0C0C0"/>
            </a:solidFill>
            <a:ln w="9525">
              <a:noFill/>
              <a:round/>
              <a:headEnd/>
              <a:tailEnd/>
            </a:ln>
          </p:spPr>
          <p:txBody>
            <a:bodyPr/>
            <a:lstStyle/>
            <a:p>
              <a:endParaRPr lang="en-US"/>
            </a:p>
          </p:txBody>
        </p:sp>
        <p:sp>
          <p:nvSpPr>
            <p:cNvPr id="67640" name="Freeform 47"/>
            <p:cNvSpPr>
              <a:spLocks/>
            </p:cNvSpPr>
            <p:nvPr/>
          </p:nvSpPr>
          <p:spPr bwMode="auto">
            <a:xfrm>
              <a:off x="2531" y="2248"/>
              <a:ext cx="124" cy="106"/>
            </a:xfrm>
            <a:custGeom>
              <a:avLst/>
              <a:gdLst>
                <a:gd name="T0" fmla="*/ 153169 w 26"/>
                <a:gd name="T1" fmla="*/ 153884 h 23"/>
                <a:gd name="T2" fmla="*/ 177463 w 26"/>
                <a:gd name="T3" fmla="*/ 135385 h 23"/>
                <a:gd name="T4" fmla="*/ 187240 w 26"/>
                <a:gd name="T5" fmla="*/ 58240 h 23"/>
                <a:gd name="T6" fmla="*/ 305794 w 26"/>
                <a:gd name="T7" fmla="*/ 58240 h 23"/>
                <a:gd name="T8" fmla="*/ 305794 w 26"/>
                <a:gd name="T9" fmla="*/ 29376 h 23"/>
                <a:gd name="T10" fmla="*/ 293870 w 26"/>
                <a:gd name="T11" fmla="*/ 29376 h 23"/>
                <a:gd name="T12" fmla="*/ 293870 w 26"/>
                <a:gd name="T13" fmla="*/ 0 h 23"/>
                <a:gd name="T14" fmla="*/ 128330 w 26"/>
                <a:gd name="T15" fmla="*/ 0 h 23"/>
                <a:gd name="T16" fmla="*/ 106087 w 26"/>
                <a:gd name="T17" fmla="*/ 18499 h 23"/>
                <a:gd name="T18" fmla="*/ 47082 w 26"/>
                <a:gd name="T19" fmla="*/ 124997 h 23"/>
                <a:gd name="T20" fmla="*/ 0 w 26"/>
                <a:gd name="T21" fmla="*/ 209765 h 23"/>
                <a:gd name="T22" fmla="*/ 140702 w 26"/>
                <a:gd name="T23" fmla="*/ 220641 h 23"/>
                <a:gd name="T24" fmla="*/ 153169 w 26"/>
                <a:gd name="T25" fmla="*/ 153884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C0C0C0"/>
            </a:solidFill>
            <a:ln w="9525">
              <a:noFill/>
              <a:round/>
              <a:headEnd/>
              <a:tailEnd/>
            </a:ln>
          </p:spPr>
          <p:txBody>
            <a:bodyPr/>
            <a:lstStyle/>
            <a:p>
              <a:endParaRPr lang="en-US"/>
            </a:p>
          </p:txBody>
        </p:sp>
        <p:sp>
          <p:nvSpPr>
            <p:cNvPr id="67641" name="Freeform 48"/>
            <p:cNvSpPr>
              <a:spLocks/>
            </p:cNvSpPr>
            <p:nvPr/>
          </p:nvSpPr>
          <p:spPr bwMode="auto">
            <a:xfrm>
              <a:off x="2538" y="2486"/>
              <a:ext cx="36" cy="28"/>
            </a:xfrm>
            <a:custGeom>
              <a:avLst/>
              <a:gdLst>
                <a:gd name="T0" fmla="*/ 8 w 48"/>
                <a:gd name="T1" fmla="*/ 5 h 36"/>
                <a:gd name="T2" fmla="*/ 8 w 48"/>
                <a:gd name="T3" fmla="*/ 2 h 36"/>
                <a:gd name="T4" fmla="*/ 8 w 48"/>
                <a:gd name="T5" fmla="*/ 0 h 36"/>
                <a:gd name="T6" fmla="*/ 6 w 48"/>
                <a:gd name="T7" fmla="*/ 0 h 36"/>
                <a:gd name="T8" fmla="*/ 2 w 48"/>
                <a:gd name="T9" fmla="*/ 2 h 36"/>
                <a:gd name="T10" fmla="*/ 0 w 48"/>
                <a:gd name="T11" fmla="*/ 2 h 36"/>
                <a:gd name="T12" fmla="*/ 4 w 48"/>
                <a:gd name="T13" fmla="*/ 8 h 36"/>
                <a:gd name="T14" fmla="*/ 6 w 48"/>
                <a:gd name="T15" fmla="*/ 5 h 36"/>
                <a:gd name="T16" fmla="*/ 8 w 48"/>
                <a:gd name="T17" fmla="*/ 5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C0C0C0"/>
            </a:solidFill>
            <a:ln w="9525">
              <a:noFill/>
              <a:round/>
              <a:headEnd/>
              <a:tailEnd/>
            </a:ln>
          </p:spPr>
          <p:txBody>
            <a:bodyPr/>
            <a:lstStyle/>
            <a:p>
              <a:endParaRPr lang="en-US"/>
            </a:p>
          </p:txBody>
        </p:sp>
        <p:sp>
          <p:nvSpPr>
            <p:cNvPr id="67642" name="Freeform 49"/>
            <p:cNvSpPr>
              <a:spLocks/>
            </p:cNvSpPr>
            <p:nvPr/>
          </p:nvSpPr>
          <p:spPr bwMode="auto">
            <a:xfrm>
              <a:off x="3109" y="2322"/>
              <a:ext cx="244" cy="301"/>
            </a:xfrm>
            <a:custGeom>
              <a:avLst/>
              <a:gdLst>
                <a:gd name="T0" fmla="*/ 395594 w 52"/>
                <a:gd name="T1" fmla="*/ 55233 h 64"/>
                <a:gd name="T2" fmla="*/ 118302 w 52"/>
                <a:gd name="T3" fmla="*/ 55233 h 64"/>
                <a:gd name="T4" fmla="*/ 107139 w 52"/>
                <a:gd name="T5" fmla="*/ 119845 h 64"/>
                <a:gd name="T6" fmla="*/ 75100 w 52"/>
                <a:gd name="T7" fmla="*/ 119845 h 64"/>
                <a:gd name="T8" fmla="*/ 75100 w 52"/>
                <a:gd name="T9" fmla="*/ 151671 h 64"/>
                <a:gd name="T10" fmla="*/ 63543 w 52"/>
                <a:gd name="T11" fmla="*/ 140435 h 64"/>
                <a:gd name="T12" fmla="*/ 52380 w 52"/>
                <a:gd name="T13" fmla="*/ 271516 h 64"/>
                <a:gd name="T14" fmla="*/ 20346 w 52"/>
                <a:gd name="T15" fmla="*/ 292106 h 64"/>
                <a:gd name="T16" fmla="*/ 11163 w 52"/>
                <a:gd name="T17" fmla="*/ 347363 h 64"/>
                <a:gd name="T18" fmla="*/ 0 w 52"/>
                <a:gd name="T19" fmla="*/ 379702 h 64"/>
                <a:gd name="T20" fmla="*/ 32034 w 52"/>
                <a:gd name="T21" fmla="*/ 444201 h 64"/>
                <a:gd name="T22" fmla="*/ 52380 w 52"/>
                <a:gd name="T23" fmla="*/ 487799 h 64"/>
                <a:gd name="T24" fmla="*/ 86263 w 52"/>
                <a:gd name="T25" fmla="*/ 540643 h 64"/>
                <a:gd name="T26" fmla="*/ 127481 w 52"/>
                <a:gd name="T27" fmla="*/ 563646 h 64"/>
                <a:gd name="T28" fmla="*/ 191024 w 52"/>
                <a:gd name="T29" fmla="*/ 628234 h 64"/>
                <a:gd name="T30" fmla="*/ 213749 w 52"/>
                <a:gd name="T31" fmla="*/ 660483 h 64"/>
                <a:gd name="T32" fmla="*/ 266129 w 52"/>
                <a:gd name="T33" fmla="*/ 660483 h 64"/>
                <a:gd name="T34" fmla="*/ 309326 w 52"/>
                <a:gd name="T35" fmla="*/ 692846 h 64"/>
                <a:gd name="T36" fmla="*/ 384431 w 52"/>
                <a:gd name="T37" fmla="*/ 681078 h 64"/>
                <a:gd name="T38" fmla="*/ 436812 w 52"/>
                <a:gd name="T39" fmla="*/ 660483 h 64"/>
                <a:gd name="T40" fmla="*/ 468738 w 52"/>
                <a:gd name="T41" fmla="*/ 660483 h 64"/>
                <a:gd name="T42" fmla="*/ 468738 w 52"/>
                <a:gd name="T43" fmla="*/ 637504 h 64"/>
                <a:gd name="T44" fmla="*/ 447975 w 52"/>
                <a:gd name="T45" fmla="*/ 616490 h 64"/>
                <a:gd name="T46" fmla="*/ 416466 w 52"/>
                <a:gd name="T47" fmla="*/ 584659 h 64"/>
                <a:gd name="T48" fmla="*/ 373268 w 52"/>
                <a:gd name="T49" fmla="*/ 552410 h 64"/>
                <a:gd name="T50" fmla="*/ 384431 w 52"/>
                <a:gd name="T51" fmla="*/ 520048 h 64"/>
                <a:gd name="T52" fmla="*/ 404773 w 52"/>
                <a:gd name="T53" fmla="*/ 520048 h 64"/>
                <a:gd name="T54" fmla="*/ 416466 w 52"/>
                <a:gd name="T55" fmla="*/ 455549 h 64"/>
                <a:gd name="T56" fmla="*/ 459532 w 52"/>
                <a:gd name="T57" fmla="*/ 411951 h 64"/>
                <a:gd name="T58" fmla="*/ 491566 w 52"/>
                <a:gd name="T59" fmla="*/ 347363 h 64"/>
                <a:gd name="T60" fmla="*/ 502729 w 52"/>
                <a:gd name="T61" fmla="*/ 228031 h 64"/>
                <a:gd name="T62" fmla="*/ 534745 w 52"/>
                <a:gd name="T63" fmla="*/ 205047 h 64"/>
                <a:gd name="T64" fmla="*/ 555109 w 52"/>
                <a:gd name="T65" fmla="*/ 195692 h 64"/>
                <a:gd name="T66" fmla="*/ 534745 w 52"/>
                <a:gd name="T67" fmla="*/ 140435 h 64"/>
                <a:gd name="T68" fmla="*/ 502729 w 52"/>
                <a:gd name="T69" fmla="*/ 43598 h 64"/>
                <a:gd name="T70" fmla="*/ 468738 w 52"/>
                <a:gd name="T71" fmla="*/ 0 h 64"/>
                <a:gd name="T72" fmla="*/ 447975 w 52"/>
                <a:gd name="T73" fmla="*/ 20595 h 64"/>
                <a:gd name="T74" fmla="*/ 395594 w 52"/>
                <a:gd name="T75" fmla="*/ 55233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C0C0C0"/>
            </a:solidFill>
            <a:ln w="9525">
              <a:noFill/>
              <a:round/>
              <a:headEnd/>
              <a:tailEnd/>
            </a:ln>
          </p:spPr>
          <p:txBody>
            <a:bodyPr/>
            <a:lstStyle/>
            <a:p>
              <a:endParaRPr lang="en-US"/>
            </a:p>
          </p:txBody>
        </p:sp>
        <p:sp>
          <p:nvSpPr>
            <p:cNvPr id="67643" name="Freeform 50"/>
            <p:cNvSpPr>
              <a:spLocks/>
            </p:cNvSpPr>
            <p:nvPr/>
          </p:nvSpPr>
          <p:spPr bwMode="auto">
            <a:xfrm>
              <a:off x="2655" y="2520"/>
              <a:ext cx="90" cy="88"/>
            </a:xfrm>
            <a:custGeom>
              <a:avLst/>
              <a:gdLst>
                <a:gd name="T0" fmla="*/ 193325 w 19"/>
                <a:gd name="T1" fmla="*/ 98055 h 19"/>
                <a:gd name="T2" fmla="*/ 214479 w 19"/>
                <a:gd name="T3" fmla="*/ 59808 h 19"/>
                <a:gd name="T4" fmla="*/ 193325 w 19"/>
                <a:gd name="T5" fmla="*/ 19369 h 19"/>
                <a:gd name="T6" fmla="*/ 135928 w 19"/>
                <a:gd name="T7" fmla="*/ 29901 h 19"/>
                <a:gd name="T8" fmla="*/ 112235 w 19"/>
                <a:gd name="T9" fmla="*/ 10639 h 19"/>
                <a:gd name="T10" fmla="*/ 90673 w 19"/>
                <a:gd name="T11" fmla="*/ 10639 h 19"/>
                <a:gd name="T12" fmla="*/ 66955 w 19"/>
                <a:gd name="T13" fmla="*/ 0 h 19"/>
                <a:gd name="T14" fmla="*/ 57396 w 19"/>
                <a:gd name="T15" fmla="*/ 0 h 19"/>
                <a:gd name="T16" fmla="*/ 33276 w 19"/>
                <a:gd name="T17" fmla="*/ 0 h 19"/>
                <a:gd name="T18" fmla="*/ 12117 w 19"/>
                <a:gd name="T19" fmla="*/ 10639 h 19"/>
                <a:gd name="T20" fmla="*/ 21676 w 19"/>
                <a:gd name="T21" fmla="*/ 10639 h 19"/>
                <a:gd name="T22" fmla="*/ 21676 w 19"/>
                <a:gd name="T23" fmla="*/ 49275 h 19"/>
                <a:gd name="T24" fmla="*/ 21676 w 19"/>
                <a:gd name="T25" fmla="*/ 89709 h 19"/>
                <a:gd name="T26" fmla="*/ 0 w 19"/>
                <a:gd name="T27" fmla="*/ 98055 h 19"/>
                <a:gd name="T28" fmla="*/ 12117 w 19"/>
                <a:gd name="T29" fmla="*/ 108587 h 19"/>
                <a:gd name="T30" fmla="*/ 12117 w 19"/>
                <a:gd name="T31" fmla="*/ 138489 h 19"/>
                <a:gd name="T32" fmla="*/ 45279 w 19"/>
                <a:gd name="T33" fmla="*/ 157881 h 19"/>
                <a:gd name="T34" fmla="*/ 45279 w 19"/>
                <a:gd name="T35" fmla="*/ 187787 h 19"/>
                <a:gd name="T36" fmla="*/ 90673 w 19"/>
                <a:gd name="T37" fmla="*/ 187787 h 19"/>
                <a:gd name="T38" fmla="*/ 169205 w 19"/>
                <a:gd name="T39" fmla="*/ 157881 h 19"/>
                <a:gd name="T40" fmla="*/ 202903 w 19"/>
                <a:gd name="T41" fmla="*/ 157881 h 19"/>
                <a:gd name="T42" fmla="*/ 193325 w 19"/>
                <a:gd name="T43" fmla="*/ 127957 h 19"/>
                <a:gd name="T44" fmla="*/ 193325 w 19"/>
                <a:gd name="T45" fmla="*/ 98055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C0C0C0"/>
            </a:solidFill>
            <a:ln w="9525">
              <a:noFill/>
              <a:round/>
              <a:headEnd/>
              <a:tailEnd/>
            </a:ln>
          </p:spPr>
          <p:txBody>
            <a:bodyPr/>
            <a:lstStyle/>
            <a:p>
              <a:endParaRPr lang="en-US"/>
            </a:p>
          </p:txBody>
        </p:sp>
        <p:sp>
          <p:nvSpPr>
            <p:cNvPr id="67644" name="Freeform 51"/>
            <p:cNvSpPr>
              <a:spLocks/>
            </p:cNvSpPr>
            <p:nvPr/>
          </p:nvSpPr>
          <p:spPr bwMode="auto">
            <a:xfrm>
              <a:off x="2609" y="2553"/>
              <a:ext cx="64" cy="55"/>
            </a:xfrm>
            <a:custGeom>
              <a:avLst/>
              <a:gdLst>
                <a:gd name="T0" fmla="*/ 100018 w 14"/>
                <a:gd name="T1" fmla="*/ 64891 h 12"/>
                <a:gd name="T2" fmla="*/ 100018 w 14"/>
                <a:gd name="T3" fmla="*/ 36593 h 12"/>
                <a:gd name="T4" fmla="*/ 91721 w 14"/>
                <a:gd name="T5" fmla="*/ 28210 h 12"/>
                <a:gd name="T6" fmla="*/ 73851 w 14"/>
                <a:gd name="T7" fmla="*/ 36593 h 12"/>
                <a:gd name="T8" fmla="*/ 53687 w 14"/>
                <a:gd name="T9" fmla="*/ 10106 h 12"/>
                <a:gd name="T10" fmla="*/ 35817 w 14"/>
                <a:gd name="T11" fmla="*/ 0 h 12"/>
                <a:gd name="T12" fmla="*/ 27982 w 14"/>
                <a:gd name="T13" fmla="*/ 18109 h 12"/>
                <a:gd name="T14" fmla="*/ 10030 w 14"/>
                <a:gd name="T15" fmla="*/ 28210 h 12"/>
                <a:gd name="T16" fmla="*/ 0 w 14"/>
                <a:gd name="T17" fmla="*/ 46319 h 12"/>
                <a:gd name="T18" fmla="*/ 10030 w 14"/>
                <a:gd name="T19" fmla="*/ 56508 h 12"/>
                <a:gd name="T20" fmla="*/ 91721 w 14"/>
                <a:gd name="T21" fmla="*/ 111210 h 12"/>
                <a:gd name="T22" fmla="*/ 127918 w 14"/>
                <a:gd name="T23" fmla="*/ 111210 h 12"/>
                <a:gd name="T24" fmla="*/ 127918 w 14"/>
                <a:gd name="T25" fmla="*/ 83000 h 12"/>
                <a:gd name="T26" fmla="*/ 100018 w 14"/>
                <a:gd name="T27" fmla="*/ 64891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C0C0C0"/>
            </a:solidFill>
            <a:ln w="9525">
              <a:noFill/>
              <a:round/>
              <a:headEnd/>
              <a:tailEnd/>
            </a:ln>
          </p:spPr>
          <p:txBody>
            <a:bodyPr/>
            <a:lstStyle/>
            <a:p>
              <a:endParaRPr lang="en-US"/>
            </a:p>
          </p:txBody>
        </p:sp>
        <p:sp>
          <p:nvSpPr>
            <p:cNvPr id="67645" name="Freeform 52"/>
            <p:cNvSpPr>
              <a:spLocks/>
            </p:cNvSpPr>
            <p:nvPr/>
          </p:nvSpPr>
          <p:spPr bwMode="auto">
            <a:xfrm>
              <a:off x="2579" y="2534"/>
              <a:ext cx="48" cy="42"/>
            </a:xfrm>
            <a:custGeom>
              <a:avLst/>
              <a:gdLst>
                <a:gd name="T0" fmla="*/ 14 w 60"/>
                <a:gd name="T1" fmla="*/ 8 h 54"/>
                <a:gd name="T2" fmla="*/ 15 w 60"/>
                <a:gd name="T3" fmla="*/ 5 h 54"/>
                <a:gd name="T4" fmla="*/ 14 w 60"/>
                <a:gd name="T5" fmla="*/ 4 h 54"/>
                <a:gd name="T6" fmla="*/ 11 w 60"/>
                <a:gd name="T7" fmla="*/ 0 h 54"/>
                <a:gd name="T8" fmla="*/ 5 w 60"/>
                <a:gd name="T9" fmla="*/ 0 h 54"/>
                <a:gd name="T10" fmla="*/ 3 w 60"/>
                <a:gd name="T11" fmla="*/ 2 h 54"/>
                <a:gd name="T12" fmla="*/ 0 w 60"/>
                <a:gd name="T13" fmla="*/ 4 h 54"/>
                <a:gd name="T14" fmla="*/ 3 w 60"/>
                <a:gd name="T15" fmla="*/ 7 h 54"/>
                <a:gd name="T16" fmla="*/ 9 w 60"/>
                <a:gd name="T17" fmla="*/ 12 h 54"/>
                <a:gd name="T18" fmla="*/ 11 w 60"/>
                <a:gd name="T19" fmla="*/ 9 h 54"/>
                <a:gd name="T20" fmla="*/ 14 w 60"/>
                <a:gd name="T21" fmla="*/ 8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C0C0C0"/>
            </a:solidFill>
            <a:ln w="9525">
              <a:noFill/>
              <a:round/>
              <a:headEnd/>
              <a:tailEnd/>
            </a:ln>
          </p:spPr>
          <p:txBody>
            <a:bodyPr/>
            <a:lstStyle/>
            <a:p>
              <a:endParaRPr lang="en-US"/>
            </a:p>
          </p:txBody>
        </p:sp>
        <p:sp>
          <p:nvSpPr>
            <p:cNvPr id="67646" name="Rectangle 53"/>
            <p:cNvSpPr>
              <a:spLocks noChangeArrowheads="1"/>
            </p:cNvSpPr>
            <p:nvPr/>
          </p:nvSpPr>
          <p:spPr bwMode="auto">
            <a:xfrm>
              <a:off x="2649" y="2248"/>
              <a:ext cx="6" cy="14"/>
            </a:xfrm>
            <a:prstGeom prst="rect">
              <a:avLst/>
            </a:prstGeom>
            <a:solidFill>
              <a:srgbClr val="C0C0C0"/>
            </a:solidFill>
            <a:ln w="9525">
              <a:noFill/>
              <a:miter lim="800000"/>
              <a:headEnd/>
              <a:tailEnd/>
            </a:ln>
          </p:spPr>
          <p:txBody>
            <a:bodyPr/>
            <a:lstStyle/>
            <a:p>
              <a:endParaRPr lang="en-US"/>
            </a:p>
          </p:txBody>
        </p:sp>
        <p:sp>
          <p:nvSpPr>
            <p:cNvPr id="67647" name="Freeform 54"/>
            <p:cNvSpPr>
              <a:spLocks/>
            </p:cNvSpPr>
            <p:nvPr/>
          </p:nvSpPr>
          <p:spPr bwMode="auto">
            <a:xfrm>
              <a:off x="2649" y="2083"/>
              <a:ext cx="308" cy="303"/>
            </a:xfrm>
            <a:custGeom>
              <a:avLst/>
              <a:gdLst>
                <a:gd name="T0" fmla="*/ 14 w 390"/>
                <a:gd name="T1" fmla="*/ 60 h 390"/>
                <a:gd name="T2" fmla="*/ 53 w 390"/>
                <a:gd name="T3" fmla="*/ 83 h 390"/>
                <a:gd name="T4" fmla="*/ 54 w 390"/>
                <a:gd name="T5" fmla="*/ 85 h 390"/>
                <a:gd name="T6" fmla="*/ 60 w 390"/>
                <a:gd name="T7" fmla="*/ 85 h 390"/>
                <a:gd name="T8" fmla="*/ 69 w 390"/>
                <a:gd name="T9" fmla="*/ 82 h 390"/>
                <a:gd name="T10" fmla="*/ 95 w 390"/>
                <a:gd name="T11" fmla="*/ 66 h 390"/>
                <a:gd name="T12" fmla="*/ 93 w 390"/>
                <a:gd name="T13" fmla="*/ 66 h 390"/>
                <a:gd name="T14" fmla="*/ 88 w 390"/>
                <a:gd name="T15" fmla="*/ 61 h 390"/>
                <a:gd name="T16" fmla="*/ 86 w 390"/>
                <a:gd name="T17" fmla="*/ 60 h 390"/>
                <a:gd name="T18" fmla="*/ 83 w 390"/>
                <a:gd name="T19" fmla="*/ 54 h 390"/>
                <a:gd name="T20" fmla="*/ 85 w 390"/>
                <a:gd name="T21" fmla="*/ 51 h 390"/>
                <a:gd name="T22" fmla="*/ 85 w 390"/>
                <a:gd name="T23" fmla="*/ 39 h 390"/>
                <a:gd name="T24" fmla="*/ 83 w 390"/>
                <a:gd name="T25" fmla="*/ 36 h 390"/>
                <a:gd name="T26" fmla="*/ 85 w 390"/>
                <a:gd name="T27" fmla="*/ 33 h 390"/>
                <a:gd name="T28" fmla="*/ 83 w 390"/>
                <a:gd name="T29" fmla="*/ 32 h 390"/>
                <a:gd name="T30" fmla="*/ 83 w 390"/>
                <a:gd name="T31" fmla="*/ 26 h 390"/>
                <a:gd name="T32" fmla="*/ 79 w 390"/>
                <a:gd name="T33" fmla="*/ 24 h 390"/>
                <a:gd name="T34" fmla="*/ 77 w 390"/>
                <a:gd name="T35" fmla="*/ 23 h 390"/>
                <a:gd name="T36" fmla="*/ 74 w 390"/>
                <a:gd name="T37" fmla="*/ 20 h 390"/>
                <a:gd name="T38" fmla="*/ 74 w 390"/>
                <a:gd name="T39" fmla="*/ 18 h 390"/>
                <a:gd name="T40" fmla="*/ 79 w 390"/>
                <a:gd name="T41" fmla="*/ 12 h 390"/>
                <a:gd name="T42" fmla="*/ 79 w 390"/>
                <a:gd name="T43" fmla="*/ 7 h 390"/>
                <a:gd name="T44" fmla="*/ 79 w 390"/>
                <a:gd name="T45" fmla="*/ 2 h 390"/>
                <a:gd name="T46" fmla="*/ 81 w 390"/>
                <a:gd name="T47" fmla="*/ 2 h 390"/>
                <a:gd name="T48" fmla="*/ 81 w 390"/>
                <a:gd name="T49" fmla="*/ 0 h 390"/>
                <a:gd name="T50" fmla="*/ 77 w 390"/>
                <a:gd name="T51" fmla="*/ 2 h 390"/>
                <a:gd name="T52" fmla="*/ 69 w 390"/>
                <a:gd name="T53" fmla="*/ 2 h 390"/>
                <a:gd name="T54" fmla="*/ 54 w 390"/>
                <a:gd name="T55" fmla="*/ 2 h 390"/>
                <a:gd name="T56" fmla="*/ 39 w 390"/>
                <a:gd name="T57" fmla="*/ 7 h 390"/>
                <a:gd name="T58" fmla="*/ 32 w 390"/>
                <a:gd name="T59" fmla="*/ 11 h 390"/>
                <a:gd name="T60" fmla="*/ 34 w 390"/>
                <a:gd name="T61" fmla="*/ 18 h 390"/>
                <a:gd name="T62" fmla="*/ 35 w 390"/>
                <a:gd name="T63" fmla="*/ 24 h 390"/>
                <a:gd name="T64" fmla="*/ 32 w 390"/>
                <a:gd name="T65" fmla="*/ 26 h 390"/>
                <a:gd name="T66" fmla="*/ 26 w 390"/>
                <a:gd name="T67" fmla="*/ 26 h 390"/>
                <a:gd name="T68" fmla="*/ 25 w 390"/>
                <a:gd name="T69" fmla="*/ 29 h 390"/>
                <a:gd name="T70" fmla="*/ 23 w 390"/>
                <a:gd name="T71" fmla="*/ 32 h 390"/>
                <a:gd name="T72" fmla="*/ 14 w 390"/>
                <a:gd name="T73" fmla="*/ 34 h 390"/>
                <a:gd name="T74" fmla="*/ 7 w 390"/>
                <a:gd name="T75" fmla="*/ 39 h 390"/>
                <a:gd name="T76" fmla="*/ 2 w 390"/>
                <a:gd name="T77" fmla="*/ 42 h 390"/>
                <a:gd name="T78" fmla="*/ 0 w 390"/>
                <a:gd name="T79" fmla="*/ 47 h 390"/>
                <a:gd name="T80" fmla="*/ 2 w 390"/>
                <a:gd name="T81" fmla="*/ 47 h 390"/>
                <a:gd name="T82" fmla="*/ 2 w 390"/>
                <a:gd name="T83" fmla="*/ 50 h 390"/>
                <a:gd name="T84" fmla="*/ 14 w 390"/>
                <a:gd name="T85" fmla="*/ 6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C0C0C0"/>
            </a:solidFill>
            <a:ln w="9525">
              <a:noFill/>
              <a:round/>
              <a:headEnd/>
              <a:tailEnd/>
            </a:ln>
          </p:spPr>
          <p:txBody>
            <a:bodyPr/>
            <a:lstStyle/>
            <a:p>
              <a:endParaRPr lang="en-US"/>
            </a:p>
          </p:txBody>
        </p:sp>
        <p:sp>
          <p:nvSpPr>
            <p:cNvPr id="67648" name="Freeform 55"/>
            <p:cNvSpPr>
              <a:spLocks/>
            </p:cNvSpPr>
            <p:nvPr/>
          </p:nvSpPr>
          <p:spPr bwMode="auto">
            <a:xfrm>
              <a:off x="2649" y="2083"/>
              <a:ext cx="308" cy="303"/>
            </a:xfrm>
            <a:custGeom>
              <a:avLst/>
              <a:gdLst>
                <a:gd name="T0" fmla="*/ 14 w 390"/>
                <a:gd name="T1" fmla="*/ 60 h 390"/>
                <a:gd name="T2" fmla="*/ 53 w 390"/>
                <a:gd name="T3" fmla="*/ 83 h 390"/>
                <a:gd name="T4" fmla="*/ 54 w 390"/>
                <a:gd name="T5" fmla="*/ 85 h 390"/>
                <a:gd name="T6" fmla="*/ 60 w 390"/>
                <a:gd name="T7" fmla="*/ 85 h 390"/>
                <a:gd name="T8" fmla="*/ 69 w 390"/>
                <a:gd name="T9" fmla="*/ 82 h 390"/>
                <a:gd name="T10" fmla="*/ 95 w 390"/>
                <a:gd name="T11" fmla="*/ 66 h 390"/>
                <a:gd name="T12" fmla="*/ 93 w 390"/>
                <a:gd name="T13" fmla="*/ 66 h 390"/>
                <a:gd name="T14" fmla="*/ 88 w 390"/>
                <a:gd name="T15" fmla="*/ 61 h 390"/>
                <a:gd name="T16" fmla="*/ 86 w 390"/>
                <a:gd name="T17" fmla="*/ 60 h 390"/>
                <a:gd name="T18" fmla="*/ 83 w 390"/>
                <a:gd name="T19" fmla="*/ 54 h 390"/>
                <a:gd name="T20" fmla="*/ 85 w 390"/>
                <a:gd name="T21" fmla="*/ 51 h 390"/>
                <a:gd name="T22" fmla="*/ 85 w 390"/>
                <a:gd name="T23" fmla="*/ 39 h 390"/>
                <a:gd name="T24" fmla="*/ 83 w 390"/>
                <a:gd name="T25" fmla="*/ 36 h 390"/>
                <a:gd name="T26" fmla="*/ 85 w 390"/>
                <a:gd name="T27" fmla="*/ 33 h 390"/>
                <a:gd name="T28" fmla="*/ 83 w 390"/>
                <a:gd name="T29" fmla="*/ 32 h 390"/>
                <a:gd name="T30" fmla="*/ 83 w 390"/>
                <a:gd name="T31" fmla="*/ 26 h 390"/>
                <a:gd name="T32" fmla="*/ 79 w 390"/>
                <a:gd name="T33" fmla="*/ 24 h 390"/>
                <a:gd name="T34" fmla="*/ 77 w 390"/>
                <a:gd name="T35" fmla="*/ 23 h 390"/>
                <a:gd name="T36" fmla="*/ 74 w 390"/>
                <a:gd name="T37" fmla="*/ 20 h 390"/>
                <a:gd name="T38" fmla="*/ 74 w 390"/>
                <a:gd name="T39" fmla="*/ 18 h 390"/>
                <a:gd name="T40" fmla="*/ 79 w 390"/>
                <a:gd name="T41" fmla="*/ 12 h 390"/>
                <a:gd name="T42" fmla="*/ 79 w 390"/>
                <a:gd name="T43" fmla="*/ 7 h 390"/>
                <a:gd name="T44" fmla="*/ 79 w 390"/>
                <a:gd name="T45" fmla="*/ 2 h 390"/>
                <a:gd name="T46" fmla="*/ 81 w 390"/>
                <a:gd name="T47" fmla="*/ 2 h 390"/>
                <a:gd name="T48" fmla="*/ 81 w 390"/>
                <a:gd name="T49" fmla="*/ 0 h 390"/>
                <a:gd name="T50" fmla="*/ 77 w 390"/>
                <a:gd name="T51" fmla="*/ 2 h 390"/>
                <a:gd name="T52" fmla="*/ 69 w 390"/>
                <a:gd name="T53" fmla="*/ 2 h 390"/>
                <a:gd name="T54" fmla="*/ 54 w 390"/>
                <a:gd name="T55" fmla="*/ 2 h 390"/>
                <a:gd name="T56" fmla="*/ 39 w 390"/>
                <a:gd name="T57" fmla="*/ 7 h 390"/>
                <a:gd name="T58" fmla="*/ 32 w 390"/>
                <a:gd name="T59" fmla="*/ 11 h 390"/>
                <a:gd name="T60" fmla="*/ 34 w 390"/>
                <a:gd name="T61" fmla="*/ 18 h 390"/>
                <a:gd name="T62" fmla="*/ 35 w 390"/>
                <a:gd name="T63" fmla="*/ 24 h 390"/>
                <a:gd name="T64" fmla="*/ 32 w 390"/>
                <a:gd name="T65" fmla="*/ 26 h 390"/>
                <a:gd name="T66" fmla="*/ 26 w 390"/>
                <a:gd name="T67" fmla="*/ 26 h 390"/>
                <a:gd name="T68" fmla="*/ 25 w 390"/>
                <a:gd name="T69" fmla="*/ 29 h 390"/>
                <a:gd name="T70" fmla="*/ 23 w 390"/>
                <a:gd name="T71" fmla="*/ 32 h 390"/>
                <a:gd name="T72" fmla="*/ 14 w 390"/>
                <a:gd name="T73" fmla="*/ 34 h 390"/>
                <a:gd name="T74" fmla="*/ 7 w 390"/>
                <a:gd name="T75" fmla="*/ 39 h 390"/>
                <a:gd name="T76" fmla="*/ 2 w 390"/>
                <a:gd name="T77" fmla="*/ 42 h 390"/>
                <a:gd name="T78" fmla="*/ 0 w 390"/>
                <a:gd name="T79" fmla="*/ 47 h 390"/>
                <a:gd name="T80" fmla="*/ 2 w 390"/>
                <a:gd name="T81" fmla="*/ 47 h 390"/>
                <a:gd name="T82" fmla="*/ 2 w 390"/>
                <a:gd name="T83" fmla="*/ 50 h 390"/>
                <a:gd name="T84" fmla="*/ 14 w 390"/>
                <a:gd name="T85" fmla="*/ 6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C0C0C0"/>
            </a:solidFill>
            <a:ln w="9525">
              <a:noFill/>
              <a:round/>
              <a:headEnd/>
              <a:tailEnd/>
            </a:ln>
          </p:spPr>
          <p:txBody>
            <a:bodyPr/>
            <a:lstStyle/>
            <a:p>
              <a:endParaRPr lang="en-US"/>
            </a:p>
          </p:txBody>
        </p:sp>
        <p:sp>
          <p:nvSpPr>
            <p:cNvPr id="67649" name="Freeform 56"/>
            <p:cNvSpPr>
              <a:spLocks/>
            </p:cNvSpPr>
            <p:nvPr/>
          </p:nvSpPr>
          <p:spPr bwMode="auto">
            <a:xfrm>
              <a:off x="2673" y="2060"/>
              <a:ext cx="6" cy="2"/>
            </a:xfrm>
            <a:custGeom>
              <a:avLst/>
              <a:gdLst>
                <a:gd name="T0" fmla="*/ 6 w 6"/>
                <a:gd name="T1" fmla="*/ 0 h 6"/>
                <a:gd name="T2" fmla="*/ 0 w 6"/>
                <a:gd name="T3" fmla="*/ 0 h 6"/>
                <a:gd name="T4" fmla="*/ 0 w 6"/>
                <a:gd name="T5" fmla="*/ 0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solidFill>
              <a:srgbClr val="C0C0C0"/>
            </a:solidFill>
            <a:ln w="9525">
              <a:noFill/>
              <a:round/>
              <a:headEnd/>
              <a:tailEnd/>
            </a:ln>
          </p:spPr>
          <p:txBody>
            <a:bodyPr/>
            <a:lstStyle/>
            <a:p>
              <a:endParaRPr lang="en-US"/>
            </a:p>
          </p:txBody>
        </p:sp>
        <p:sp>
          <p:nvSpPr>
            <p:cNvPr id="67650" name="Freeform 57"/>
            <p:cNvSpPr>
              <a:spLocks/>
            </p:cNvSpPr>
            <p:nvPr/>
          </p:nvSpPr>
          <p:spPr bwMode="auto">
            <a:xfrm>
              <a:off x="2683" y="1993"/>
              <a:ext cx="5" cy="4"/>
            </a:xfrm>
            <a:custGeom>
              <a:avLst/>
              <a:gdLst>
                <a:gd name="T0" fmla="*/ 0 w 6"/>
                <a:gd name="T1" fmla="*/ 0 h 6"/>
                <a:gd name="T2" fmla="*/ 0 w 6"/>
                <a:gd name="T3" fmla="*/ 0 h 6"/>
                <a:gd name="T4" fmla="*/ 3 w 6"/>
                <a:gd name="T5" fmla="*/ 1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solidFill>
              <a:srgbClr val="C0C0C0"/>
            </a:solidFill>
            <a:ln w="9525">
              <a:noFill/>
              <a:round/>
              <a:headEnd/>
              <a:tailEnd/>
            </a:ln>
          </p:spPr>
          <p:txBody>
            <a:bodyPr/>
            <a:lstStyle/>
            <a:p>
              <a:endParaRPr lang="en-US"/>
            </a:p>
          </p:txBody>
        </p:sp>
        <p:sp>
          <p:nvSpPr>
            <p:cNvPr id="67651" name="Freeform 58"/>
            <p:cNvSpPr>
              <a:spLocks/>
            </p:cNvSpPr>
            <p:nvPr/>
          </p:nvSpPr>
          <p:spPr bwMode="auto">
            <a:xfrm>
              <a:off x="2641" y="1954"/>
              <a:ext cx="185" cy="142"/>
            </a:xfrm>
            <a:custGeom>
              <a:avLst/>
              <a:gdLst>
                <a:gd name="T0" fmla="*/ 386826 w 39"/>
                <a:gd name="T1" fmla="*/ 57264 h 30"/>
                <a:gd name="T2" fmla="*/ 365043 w 39"/>
                <a:gd name="T3" fmla="*/ 57264 h 30"/>
                <a:gd name="T4" fmla="*/ 331629 w 39"/>
                <a:gd name="T5" fmla="*/ 45165 h 30"/>
                <a:gd name="T6" fmla="*/ 307304 w 39"/>
                <a:gd name="T7" fmla="*/ 45165 h 30"/>
                <a:gd name="T8" fmla="*/ 295246 w 39"/>
                <a:gd name="T9" fmla="*/ 45165 h 30"/>
                <a:gd name="T10" fmla="*/ 285521 w 39"/>
                <a:gd name="T11" fmla="*/ 21641 h 30"/>
                <a:gd name="T12" fmla="*/ 148892 w 39"/>
                <a:gd name="T13" fmla="*/ 0 h 30"/>
                <a:gd name="T14" fmla="*/ 79522 w 39"/>
                <a:gd name="T15" fmla="*/ 12098 h 30"/>
                <a:gd name="T16" fmla="*/ 57739 w 39"/>
                <a:gd name="T17" fmla="*/ 0 h 30"/>
                <a:gd name="T18" fmla="*/ 33414 w 39"/>
                <a:gd name="T19" fmla="*/ 12098 h 30"/>
                <a:gd name="T20" fmla="*/ 0 w 39"/>
                <a:gd name="T21" fmla="*/ 33091 h 30"/>
                <a:gd name="T22" fmla="*/ 21783 w 39"/>
                <a:gd name="T23" fmla="*/ 90359 h 30"/>
                <a:gd name="T24" fmla="*/ 45591 w 39"/>
                <a:gd name="T25" fmla="*/ 66811 h 30"/>
                <a:gd name="T26" fmla="*/ 91153 w 39"/>
                <a:gd name="T27" fmla="*/ 78261 h 30"/>
                <a:gd name="T28" fmla="*/ 103330 w 39"/>
                <a:gd name="T29" fmla="*/ 90359 h 30"/>
                <a:gd name="T30" fmla="*/ 103330 w 39"/>
                <a:gd name="T31" fmla="*/ 90359 h 30"/>
                <a:gd name="T32" fmla="*/ 112935 w 39"/>
                <a:gd name="T33" fmla="*/ 102434 h 30"/>
                <a:gd name="T34" fmla="*/ 103330 w 39"/>
                <a:gd name="T35" fmla="*/ 135525 h 30"/>
                <a:gd name="T36" fmla="*/ 91153 w 39"/>
                <a:gd name="T37" fmla="*/ 190256 h 30"/>
                <a:gd name="T38" fmla="*/ 79522 w 39"/>
                <a:gd name="T39" fmla="*/ 225879 h 30"/>
                <a:gd name="T40" fmla="*/ 79522 w 39"/>
                <a:gd name="T41" fmla="*/ 246985 h 30"/>
                <a:gd name="T42" fmla="*/ 91153 w 39"/>
                <a:gd name="T43" fmla="*/ 246985 h 30"/>
                <a:gd name="T44" fmla="*/ 79522 w 39"/>
                <a:gd name="T45" fmla="*/ 258975 h 30"/>
                <a:gd name="T46" fmla="*/ 79522 w 39"/>
                <a:gd name="T47" fmla="*/ 271050 h 30"/>
                <a:gd name="T48" fmla="*/ 67349 w 39"/>
                <a:gd name="T49" fmla="*/ 304140 h 30"/>
                <a:gd name="T50" fmla="*/ 91153 w 39"/>
                <a:gd name="T51" fmla="*/ 304140 h 30"/>
                <a:gd name="T52" fmla="*/ 136743 w 39"/>
                <a:gd name="T53" fmla="*/ 337345 h 30"/>
                <a:gd name="T54" fmla="*/ 204088 w 39"/>
                <a:gd name="T55" fmla="*/ 316239 h 30"/>
                <a:gd name="T56" fmla="*/ 273890 w 39"/>
                <a:gd name="T57" fmla="*/ 304140 h 30"/>
                <a:gd name="T58" fmla="*/ 307304 w 39"/>
                <a:gd name="T59" fmla="*/ 258975 h 30"/>
                <a:gd name="T60" fmla="*/ 341240 w 39"/>
                <a:gd name="T61" fmla="*/ 213781 h 30"/>
                <a:gd name="T62" fmla="*/ 341240 w 39"/>
                <a:gd name="T63" fmla="*/ 190256 h 30"/>
                <a:gd name="T64" fmla="*/ 377220 w 39"/>
                <a:gd name="T65" fmla="*/ 123450 h 30"/>
                <a:gd name="T66" fmla="*/ 444564 w 39"/>
                <a:gd name="T67" fmla="*/ 78261 h 30"/>
                <a:gd name="T68" fmla="*/ 444564 w 39"/>
                <a:gd name="T69" fmla="*/ 66811 h 30"/>
                <a:gd name="T70" fmla="*/ 422782 w 39"/>
                <a:gd name="T71" fmla="*/ 66811 h 30"/>
                <a:gd name="T72" fmla="*/ 386826 w 39"/>
                <a:gd name="T73" fmla="*/ 57264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bg1">
                <a:lumMod val="75000"/>
              </a:schemeClr>
            </a:solidFill>
            <a:ln w="9525">
              <a:noFill/>
              <a:round/>
              <a:headEnd/>
              <a:tailEnd/>
            </a:ln>
          </p:spPr>
          <p:txBody>
            <a:bodyPr/>
            <a:lstStyle/>
            <a:p>
              <a:endParaRPr lang="en-US"/>
            </a:p>
          </p:txBody>
        </p:sp>
        <p:sp>
          <p:nvSpPr>
            <p:cNvPr id="67652" name="Freeform 59"/>
            <p:cNvSpPr>
              <a:spLocks/>
            </p:cNvSpPr>
            <p:nvPr/>
          </p:nvSpPr>
          <p:spPr bwMode="auto">
            <a:xfrm>
              <a:off x="2641" y="1982"/>
              <a:ext cx="47" cy="101"/>
            </a:xfrm>
            <a:custGeom>
              <a:avLst/>
              <a:gdLst>
                <a:gd name="T0" fmla="*/ 10 w 60"/>
                <a:gd name="T1" fmla="*/ 26 h 127"/>
                <a:gd name="T2" fmla="*/ 10 w 60"/>
                <a:gd name="T3" fmla="*/ 25 h 127"/>
                <a:gd name="T4" fmla="*/ 10 w 60"/>
                <a:gd name="T5" fmla="*/ 25 h 127"/>
                <a:gd name="T6" fmla="*/ 10 w 60"/>
                <a:gd name="T7" fmla="*/ 21 h 127"/>
                <a:gd name="T8" fmla="*/ 12 w 60"/>
                <a:gd name="T9" fmla="*/ 18 h 127"/>
                <a:gd name="T10" fmla="*/ 12 w 60"/>
                <a:gd name="T11" fmla="*/ 17 h 127"/>
                <a:gd name="T12" fmla="*/ 12 w 60"/>
                <a:gd name="T13" fmla="*/ 13 h 127"/>
                <a:gd name="T14" fmla="*/ 13 w 60"/>
                <a:gd name="T15" fmla="*/ 11 h 127"/>
                <a:gd name="T16" fmla="*/ 13 w 60"/>
                <a:gd name="T17" fmla="*/ 8 h 127"/>
                <a:gd name="T18" fmla="*/ 14 w 60"/>
                <a:gd name="T19" fmla="*/ 5 h 127"/>
                <a:gd name="T20" fmla="*/ 13 w 60"/>
                <a:gd name="T21" fmla="*/ 3 h 127"/>
                <a:gd name="T22" fmla="*/ 12 w 60"/>
                <a:gd name="T23" fmla="*/ 2 h 127"/>
                <a:gd name="T24" fmla="*/ 7 w 60"/>
                <a:gd name="T25" fmla="*/ 0 h 127"/>
                <a:gd name="T26" fmla="*/ 4 w 60"/>
                <a:gd name="T27" fmla="*/ 2 h 127"/>
                <a:gd name="T28" fmla="*/ 2 w 60"/>
                <a:gd name="T29" fmla="*/ 3 h 127"/>
                <a:gd name="T30" fmla="*/ 2 w 60"/>
                <a:gd name="T31" fmla="*/ 3 h 127"/>
                <a:gd name="T32" fmla="*/ 2 w 60"/>
                <a:gd name="T33" fmla="*/ 3 h 127"/>
                <a:gd name="T34" fmla="*/ 2 w 60"/>
                <a:gd name="T35" fmla="*/ 9 h 127"/>
                <a:gd name="T36" fmla="*/ 2 w 60"/>
                <a:gd name="T37" fmla="*/ 16 h 127"/>
                <a:gd name="T38" fmla="*/ 0 w 60"/>
                <a:gd name="T39" fmla="*/ 23 h 127"/>
                <a:gd name="T40" fmla="*/ 2 w 60"/>
                <a:gd name="T41" fmla="*/ 25 h 127"/>
                <a:gd name="T42" fmla="*/ 2 w 60"/>
                <a:gd name="T43" fmla="*/ 33 h 127"/>
                <a:gd name="T44" fmla="*/ 8 w 60"/>
                <a:gd name="T45" fmla="*/ 33 h 127"/>
                <a:gd name="T46" fmla="*/ 10 w 60"/>
                <a:gd name="T47" fmla="*/ 29 h 127"/>
                <a:gd name="T48" fmla="*/ 10 w 60"/>
                <a:gd name="T49" fmla="*/ 26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C0C0C0"/>
            </a:solidFill>
            <a:ln w="9525">
              <a:noFill/>
              <a:round/>
              <a:headEnd/>
              <a:tailEnd/>
            </a:ln>
          </p:spPr>
          <p:txBody>
            <a:bodyPr/>
            <a:lstStyle/>
            <a:p>
              <a:endParaRPr lang="en-US"/>
            </a:p>
          </p:txBody>
        </p:sp>
        <p:sp>
          <p:nvSpPr>
            <p:cNvPr id="67653" name="Freeform 60"/>
            <p:cNvSpPr>
              <a:spLocks/>
            </p:cNvSpPr>
            <p:nvPr/>
          </p:nvSpPr>
          <p:spPr bwMode="auto">
            <a:xfrm>
              <a:off x="2679" y="1997"/>
              <a:ext cx="9" cy="39"/>
            </a:xfrm>
            <a:custGeom>
              <a:avLst/>
              <a:gdLst>
                <a:gd name="T0" fmla="*/ 2 w 12"/>
                <a:gd name="T1" fmla="*/ 7 h 48"/>
                <a:gd name="T2" fmla="*/ 0 w 12"/>
                <a:gd name="T3" fmla="*/ 9 h 48"/>
                <a:gd name="T4" fmla="*/ 0 w 12"/>
                <a:gd name="T5" fmla="*/ 14 h 48"/>
                <a:gd name="T6" fmla="*/ 2 w 12"/>
                <a:gd name="T7" fmla="*/ 6 h 48"/>
                <a:gd name="T8" fmla="*/ 2 w 12"/>
                <a:gd name="T9" fmla="*/ 0 h 48"/>
                <a:gd name="T10" fmla="*/ 2 w 12"/>
                <a:gd name="T11" fmla="*/ 4 h 48"/>
                <a:gd name="T12" fmla="*/ 2 w 12"/>
                <a:gd name="T13" fmla="*/ 7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solidFill>
              <a:srgbClr val="C0C0C0"/>
            </a:solidFill>
            <a:ln w="9525">
              <a:noFill/>
              <a:round/>
              <a:headEnd/>
              <a:tailEnd/>
            </a:ln>
          </p:spPr>
          <p:txBody>
            <a:bodyPr/>
            <a:lstStyle/>
            <a:p>
              <a:endParaRPr lang="en-US"/>
            </a:p>
          </p:txBody>
        </p:sp>
        <p:sp>
          <p:nvSpPr>
            <p:cNvPr id="67654" name="Freeform 61"/>
            <p:cNvSpPr>
              <a:spLocks/>
            </p:cNvSpPr>
            <p:nvPr/>
          </p:nvSpPr>
          <p:spPr bwMode="auto">
            <a:xfrm>
              <a:off x="2670" y="2062"/>
              <a:ext cx="3" cy="21"/>
            </a:xfrm>
            <a:custGeom>
              <a:avLst/>
              <a:gdLst>
                <a:gd name="T0" fmla="*/ 1 w 6"/>
                <a:gd name="T1" fmla="*/ 0 h 24"/>
                <a:gd name="T2" fmla="*/ 1 w 6"/>
                <a:gd name="T3" fmla="*/ 6 h 24"/>
                <a:gd name="T4" fmla="*/ 0 w 6"/>
                <a:gd name="T5" fmla="*/ 11 h 24"/>
                <a:gd name="T6" fmla="*/ 1 w 6"/>
                <a:gd name="T7" fmla="*/ 4 h 24"/>
                <a:gd name="T8" fmla="*/ 1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solidFill>
              <a:srgbClr val="C0C0C0"/>
            </a:solidFill>
            <a:ln w="9525">
              <a:noFill/>
              <a:round/>
              <a:headEnd/>
              <a:tailEnd/>
            </a:ln>
          </p:spPr>
          <p:txBody>
            <a:bodyPr/>
            <a:lstStyle/>
            <a:p>
              <a:endParaRPr lang="en-US"/>
            </a:p>
          </p:txBody>
        </p:sp>
        <p:sp>
          <p:nvSpPr>
            <p:cNvPr id="67655" name="Freeform 62"/>
            <p:cNvSpPr>
              <a:spLocks/>
            </p:cNvSpPr>
            <p:nvPr/>
          </p:nvSpPr>
          <p:spPr bwMode="auto">
            <a:xfrm>
              <a:off x="2673" y="2036"/>
              <a:ext cx="6" cy="13"/>
            </a:xfrm>
            <a:custGeom>
              <a:avLst/>
              <a:gdLst>
                <a:gd name="T0" fmla="*/ 0 w 6"/>
                <a:gd name="T1" fmla="*/ 3 h 18"/>
                <a:gd name="T2" fmla="*/ 6 w 6"/>
                <a:gd name="T3" fmla="*/ 0 h 18"/>
                <a:gd name="T4" fmla="*/ 6 w 6"/>
                <a:gd name="T5" fmla="*/ 2 h 18"/>
                <a:gd name="T6" fmla="*/ 0 w 6"/>
                <a:gd name="T7" fmla="*/ 3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solidFill>
              <a:srgbClr val="C0C0C0"/>
            </a:solidFill>
            <a:ln w="9525">
              <a:noFill/>
              <a:round/>
              <a:headEnd/>
              <a:tailEnd/>
            </a:ln>
          </p:spPr>
          <p:txBody>
            <a:bodyPr/>
            <a:lstStyle/>
            <a:p>
              <a:endParaRPr lang="en-US"/>
            </a:p>
          </p:txBody>
        </p:sp>
        <p:sp>
          <p:nvSpPr>
            <p:cNvPr id="67656" name="Freeform 63"/>
            <p:cNvSpPr>
              <a:spLocks/>
            </p:cNvSpPr>
            <p:nvPr/>
          </p:nvSpPr>
          <p:spPr bwMode="auto">
            <a:xfrm>
              <a:off x="2673" y="2049"/>
              <a:ext cx="0" cy="11"/>
            </a:xfrm>
            <a:custGeom>
              <a:avLst/>
              <a:gdLst>
                <a:gd name="T0" fmla="*/ 6 h 12"/>
                <a:gd name="T1" fmla="*/ 0 h 12"/>
                <a:gd name="T2" fmla="*/ 6 h 12"/>
                <a:gd name="T3" fmla="*/ 6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solidFill>
              <a:srgbClr val="C0C0C0"/>
            </a:solidFill>
            <a:ln w="9525">
              <a:noFill/>
              <a:round/>
              <a:headEnd/>
              <a:tailEnd/>
            </a:ln>
          </p:spPr>
          <p:txBody>
            <a:bodyPr/>
            <a:lstStyle/>
            <a:p>
              <a:endParaRPr lang="en-US"/>
            </a:p>
          </p:txBody>
        </p:sp>
        <p:sp>
          <p:nvSpPr>
            <p:cNvPr id="67657" name="Freeform 64"/>
            <p:cNvSpPr>
              <a:spLocks/>
            </p:cNvSpPr>
            <p:nvPr/>
          </p:nvSpPr>
          <p:spPr bwMode="auto">
            <a:xfrm>
              <a:off x="3528" y="2077"/>
              <a:ext cx="15" cy="10"/>
            </a:xfrm>
            <a:custGeom>
              <a:avLst/>
              <a:gdLst>
                <a:gd name="T0" fmla="*/ 0 w 18"/>
                <a:gd name="T1" fmla="*/ 0 h 12"/>
                <a:gd name="T2" fmla="*/ 6 w 18"/>
                <a:gd name="T3" fmla="*/ 4 h 12"/>
                <a:gd name="T4" fmla="*/ 6 w 18"/>
                <a:gd name="T5" fmla="*/ 4 h 12"/>
                <a:gd name="T6" fmla="*/ 2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solidFill>
              <a:srgbClr val="C0C0C0"/>
            </a:solidFill>
            <a:ln w="9525">
              <a:noFill/>
              <a:round/>
              <a:headEnd/>
              <a:tailEnd/>
            </a:ln>
          </p:spPr>
          <p:txBody>
            <a:bodyPr/>
            <a:lstStyle/>
            <a:p>
              <a:endParaRPr lang="en-US"/>
            </a:p>
          </p:txBody>
        </p:sp>
        <p:sp>
          <p:nvSpPr>
            <p:cNvPr id="67658" name="Freeform 65"/>
            <p:cNvSpPr>
              <a:spLocks/>
            </p:cNvSpPr>
            <p:nvPr/>
          </p:nvSpPr>
          <p:spPr bwMode="auto">
            <a:xfrm>
              <a:off x="3506" y="2053"/>
              <a:ext cx="8" cy="16"/>
            </a:xfrm>
            <a:custGeom>
              <a:avLst/>
              <a:gdLst>
                <a:gd name="T0" fmla="*/ 0 w 12"/>
                <a:gd name="T1" fmla="*/ 0 h 18"/>
                <a:gd name="T2" fmla="*/ 1 w 12"/>
                <a:gd name="T3" fmla="*/ 9 h 18"/>
                <a:gd name="T4" fmla="*/ 1 w 12"/>
                <a:gd name="T5" fmla="*/ 6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solidFill>
              <a:srgbClr val="C0C0C0"/>
            </a:solidFill>
            <a:ln w="9525">
              <a:noFill/>
              <a:round/>
              <a:headEnd/>
              <a:tailEnd/>
            </a:ln>
          </p:spPr>
          <p:txBody>
            <a:bodyPr/>
            <a:lstStyle/>
            <a:p>
              <a:endParaRPr lang="en-US"/>
            </a:p>
          </p:txBody>
        </p:sp>
        <p:sp>
          <p:nvSpPr>
            <p:cNvPr id="67659" name="Freeform 66"/>
            <p:cNvSpPr>
              <a:spLocks/>
            </p:cNvSpPr>
            <p:nvPr/>
          </p:nvSpPr>
          <p:spPr bwMode="auto">
            <a:xfrm>
              <a:off x="3088" y="1204"/>
              <a:ext cx="161" cy="352"/>
            </a:xfrm>
            <a:custGeom>
              <a:avLst/>
              <a:gdLst>
                <a:gd name="T0" fmla="*/ 383099 w 34"/>
                <a:gd name="T1" fmla="*/ 587624 h 75"/>
                <a:gd name="T2" fmla="*/ 361975 w 34"/>
                <a:gd name="T3" fmla="*/ 575952 h 75"/>
                <a:gd name="T4" fmla="*/ 337868 w 34"/>
                <a:gd name="T5" fmla="*/ 555573 h 75"/>
                <a:gd name="T6" fmla="*/ 349976 w 34"/>
                <a:gd name="T7" fmla="*/ 503149 h 75"/>
                <a:gd name="T8" fmla="*/ 337868 w 34"/>
                <a:gd name="T9" fmla="*/ 480306 h 75"/>
                <a:gd name="T10" fmla="*/ 337868 w 34"/>
                <a:gd name="T11" fmla="*/ 459951 h 75"/>
                <a:gd name="T12" fmla="*/ 326300 w 34"/>
                <a:gd name="T13" fmla="*/ 448786 h 75"/>
                <a:gd name="T14" fmla="*/ 326300 w 34"/>
                <a:gd name="T15" fmla="*/ 427990 h 75"/>
                <a:gd name="T16" fmla="*/ 316725 w 34"/>
                <a:gd name="T17" fmla="*/ 405147 h 75"/>
                <a:gd name="T18" fmla="*/ 337868 w 34"/>
                <a:gd name="T19" fmla="*/ 384797 h 75"/>
                <a:gd name="T20" fmla="*/ 304730 w 34"/>
                <a:gd name="T21" fmla="*/ 289152 h 75"/>
                <a:gd name="T22" fmla="*/ 337868 w 34"/>
                <a:gd name="T23" fmla="*/ 225580 h 75"/>
                <a:gd name="T24" fmla="*/ 316725 w 34"/>
                <a:gd name="T25" fmla="*/ 181946 h 75"/>
                <a:gd name="T26" fmla="*/ 281049 w 34"/>
                <a:gd name="T27" fmla="*/ 159634 h 75"/>
                <a:gd name="T28" fmla="*/ 281049 w 34"/>
                <a:gd name="T29" fmla="*/ 150426 h 75"/>
                <a:gd name="T30" fmla="*/ 281049 w 34"/>
                <a:gd name="T31" fmla="*/ 107205 h 75"/>
                <a:gd name="T32" fmla="*/ 281049 w 34"/>
                <a:gd name="T33" fmla="*/ 107205 h 75"/>
                <a:gd name="T34" fmla="*/ 292622 w 34"/>
                <a:gd name="T35" fmla="*/ 95622 h 75"/>
                <a:gd name="T36" fmla="*/ 292622 w 34"/>
                <a:gd name="T37" fmla="*/ 86324 h 75"/>
                <a:gd name="T38" fmla="*/ 304730 w 34"/>
                <a:gd name="T39" fmla="*/ 63571 h 75"/>
                <a:gd name="T40" fmla="*/ 304730 w 34"/>
                <a:gd name="T41" fmla="*/ 32051 h 75"/>
                <a:gd name="T42" fmla="*/ 271498 w 34"/>
                <a:gd name="T43" fmla="*/ 0 h 75"/>
                <a:gd name="T44" fmla="*/ 214163 w 34"/>
                <a:gd name="T45" fmla="*/ 11170 h 75"/>
                <a:gd name="T46" fmla="*/ 193039 w 34"/>
                <a:gd name="T47" fmla="*/ 32051 h 75"/>
                <a:gd name="T48" fmla="*/ 168936 w 34"/>
                <a:gd name="T49" fmla="*/ 86324 h 75"/>
                <a:gd name="T50" fmla="*/ 135794 w 34"/>
                <a:gd name="T51" fmla="*/ 118375 h 75"/>
                <a:gd name="T52" fmla="*/ 123710 w 34"/>
                <a:gd name="T53" fmla="*/ 107205 h 75"/>
                <a:gd name="T54" fmla="*/ 90454 w 34"/>
                <a:gd name="T55" fmla="*/ 118375 h 75"/>
                <a:gd name="T56" fmla="*/ 57335 w 34"/>
                <a:gd name="T57" fmla="*/ 107205 h 75"/>
                <a:gd name="T58" fmla="*/ 33232 w 34"/>
                <a:gd name="T59" fmla="*/ 86324 h 75"/>
                <a:gd name="T60" fmla="*/ 21659 w 34"/>
                <a:gd name="T61" fmla="*/ 63571 h 75"/>
                <a:gd name="T62" fmla="*/ 12108 w 34"/>
                <a:gd name="T63" fmla="*/ 86324 h 75"/>
                <a:gd name="T64" fmla="*/ 0 w 34"/>
                <a:gd name="T65" fmla="*/ 86324 h 75"/>
                <a:gd name="T66" fmla="*/ 12108 w 34"/>
                <a:gd name="T67" fmla="*/ 107205 h 75"/>
                <a:gd name="T68" fmla="*/ 45227 w 34"/>
                <a:gd name="T69" fmla="*/ 138730 h 75"/>
                <a:gd name="T70" fmla="*/ 66886 w 34"/>
                <a:gd name="T71" fmla="*/ 150426 h 75"/>
                <a:gd name="T72" fmla="*/ 78459 w 34"/>
                <a:gd name="T73" fmla="*/ 150426 h 75"/>
                <a:gd name="T74" fmla="*/ 102562 w 34"/>
                <a:gd name="T75" fmla="*/ 202827 h 75"/>
                <a:gd name="T76" fmla="*/ 102562 w 34"/>
                <a:gd name="T77" fmla="*/ 246048 h 75"/>
                <a:gd name="T78" fmla="*/ 102562 w 34"/>
                <a:gd name="T79" fmla="*/ 277986 h 75"/>
                <a:gd name="T80" fmla="*/ 112113 w 34"/>
                <a:gd name="T81" fmla="*/ 309530 h 75"/>
                <a:gd name="T82" fmla="*/ 112113 w 34"/>
                <a:gd name="T83" fmla="*/ 321202 h 75"/>
                <a:gd name="T84" fmla="*/ 112113 w 34"/>
                <a:gd name="T85" fmla="*/ 373627 h 75"/>
                <a:gd name="T86" fmla="*/ 112113 w 34"/>
                <a:gd name="T87" fmla="*/ 384797 h 75"/>
                <a:gd name="T88" fmla="*/ 135794 w 34"/>
                <a:gd name="T89" fmla="*/ 384797 h 75"/>
                <a:gd name="T90" fmla="*/ 157363 w 34"/>
                <a:gd name="T91" fmla="*/ 427990 h 75"/>
                <a:gd name="T92" fmla="*/ 102562 w 34"/>
                <a:gd name="T93" fmla="*/ 523522 h 75"/>
                <a:gd name="T94" fmla="*/ 45227 w 34"/>
                <a:gd name="T95" fmla="*/ 567250 h 75"/>
                <a:gd name="T96" fmla="*/ 12108 w 34"/>
                <a:gd name="T97" fmla="*/ 619562 h 75"/>
                <a:gd name="T98" fmla="*/ 21659 w 34"/>
                <a:gd name="T99" fmla="*/ 705999 h 75"/>
                <a:gd name="T100" fmla="*/ 33232 w 34"/>
                <a:gd name="T101" fmla="*/ 758400 h 75"/>
                <a:gd name="T102" fmla="*/ 57335 w 34"/>
                <a:gd name="T103" fmla="*/ 781158 h 75"/>
                <a:gd name="T104" fmla="*/ 78459 w 34"/>
                <a:gd name="T105" fmla="*/ 801509 h 75"/>
                <a:gd name="T106" fmla="*/ 135794 w 34"/>
                <a:gd name="T107" fmla="*/ 801509 h 75"/>
                <a:gd name="T108" fmla="*/ 226271 w 34"/>
                <a:gd name="T109" fmla="*/ 769571 h 75"/>
                <a:gd name="T110" fmla="*/ 247391 w 34"/>
                <a:gd name="T111" fmla="*/ 769571 h 75"/>
                <a:gd name="T112" fmla="*/ 383099 w 34"/>
                <a:gd name="T113" fmla="*/ 619562 h 75"/>
                <a:gd name="T114" fmla="*/ 383099 w 34"/>
                <a:gd name="T115" fmla="*/ 587624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3366FF"/>
            </a:solidFill>
            <a:ln w="9525">
              <a:noFill/>
              <a:round/>
              <a:headEnd/>
              <a:tailEnd/>
            </a:ln>
          </p:spPr>
          <p:txBody>
            <a:bodyPr/>
            <a:lstStyle/>
            <a:p>
              <a:endParaRPr lang="en-US"/>
            </a:p>
          </p:txBody>
        </p:sp>
        <p:sp>
          <p:nvSpPr>
            <p:cNvPr id="67660" name="Freeform 67"/>
            <p:cNvSpPr>
              <a:spLocks/>
            </p:cNvSpPr>
            <p:nvPr/>
          </p:nvSpPr>
          <p:spPr bwMode="auto">
            <a:xfrm>
              <a:off x="3254" y="1763"/>
              <a:ext cx="9" cy="4"/>
            </a:xfrm>
            <a:custGeom>
              <a:avLst/>
              <a:gdLst>
                <a:gd name="T0" fmla="*/ 2 w 12"/>
                <a:gd name="T1" fmla="*/ 1 h 6"/>
                <a:gd name="T2" fmla="*/ 0 w 12"/>
                <a:gd name="T3" fmla="*/ 0 h 6"/>
                <a:gd name="T4" fmla="*/ 0 w 12"/>
                <a:gd name="T5" fmla="*/ 1 h 6"/>
                <a:gd name="T6" fmla="*/ 2 w 12"/>
                <a:gd name="T7" fmla="*/ 1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solidFill>
              <a:srgbClr val="C0C0C0"/>
            </a:solidFill>
            <a:ln w="9525">
              <a:noFill/>
              <a:round/>
              <a:headEnd/>
              <a:tailEnd/>
            </a:ln>
          </p:spPr>
          <p:txBody>
            <a:bodyPr/>
            <a:lstStyle/>
            <a:p>
              <a:endParaRPr lang="en-US"/>
            </a:p>
          </p:txBody>
        </p:sp>
        <p:sp>
          <p:nvSpPr>
            <p:cNvPr id="67661" name="Freeform 68"/>
            <p:cNvSpPr>
              <a:spLocks/>
            </p:cNvSpPr>
            <p:nvPr/>
          </p:nvSpPr>
          <p:spPr bwMode="auto">
            <a:xfrm>
              <a:off x="3192" y="808"/>
              <a:ext cx="2283" cy="1222"/>
            </a:xfrm>
            <a:custGeom>
              <a:avLst/>
              <a:gdLst>
                <a:gd name="T0" fmla="*/ 5242653 w 483"/>
                <a:gd name="T1" fmla="*/ 958795 h 260"/>
                <a:gd name="T2" fmla="*/ 5029984 w 483"/>
                <a:gd name="T3" fmla="*/ 1045698 h 260"/>
                <a:gd name="T4" fmla="*/ 4805895 w 483"/>
                <a:gd name="T5" fmla="*/ 958795 h 260"/>
                <a:gd name="T6" fmla="*/ 4494362 w 483"/>
                <a:gd name="T7" fmla="*/ 830053 h 260"/>
                <a:gd name="T8" fmla="*/ 4036666 w 483"/>
                <a:gd name="T9" fmla="*/ 635285 h 260"/>
                <a:gd name="T10" fmla="*/ 3815016 w 483"/>
                <a:gd name="T11" fmla="*/ 754373 h 260"/>
                <a:gd name="T12" fmla="*/ 3602858 w 483"/>
                <a:gd name="T13" fmla="*/ 786559 h 260"/>
                <a:gd name="T14" fmla="*/ 3480157 w 483"/>
                <a:gd name="T15" fmla="*/ 550459 h 260"/>
                <a:gd name="T16" fmla="*/ 3201575 w 483"/>
                <a:gd name="T17" fmla="*/ 570914 h 260"/>
                <a:gd name="T18" fmla="*/ 2944536 w 483"/>
                <a:gd name="T19" fmla="*/ 474780 h 260"/>
                <a:gd name="T20" fmla="*/ 2921073 w 483"/>
                <a:gd name="T21" fmla="*/ 419644 h 260"/>
                <a:gd name="T22" fmla="*/ 2833742 w 483"/>
                <a:gd name="T23" fmla="*/ 87321 h 260"/>
                <a:gd name="T24" fmla="*/ 2408910 w 483"/>
                <a:gd name="T25" fmla="*/ 203999 h 260"/>
                <a:gd name="T26" fmla="*/ 1885333 w 483"/>
                <a:gd name="T27" fmla="*/ 582645 h 260"/>
                <a:gd name="T28" fmla="*/ 1694085 w 483"/>
                <a:gd name="T29" fmla="*/ 635285 h 260"/>
                <a:gd name="T30" fmla="*/ 1594825 w 483"/>
                <a:gd name="T31" fmla="*/ 818853 h 260"/>
                <a:gd name="T32" fmla="*/ 1427551 w 483"/>
                <a:gd name="T33" fmla="*/ 754373 h 260"/>
                <a:gd name="T34" fmla="*/ 1472011 w 483"/>
                <a:gd name="T35" fmla="*/ 1013513 h 260"/>
                <a:gd name="T36" fmla="*/ 1160988 w 483"/>
                <a:gd name="T37" fmla="*/ 1022767 h 260"/>
                <a:gd name="T38" fmla="*/ 924970 w 483"/>
                <a:gd name="T39" fmla="*/ 1045698 h 260"/>
                <a:gd name="T40" fmla="*/ 658435 w 483"/>
                <a:gd name="T41" fmla="*/ 1206222 h 260"/>
                <a:gd name="T42" fmla="*/ 592011 w 483"/>
                <a:gd name="T43" fmla="*/ 1066152 h 260"/>
                <a:gd name="T44" fmla="*/ 547551 w 483"/>
                <a:gd name="T45" fmla="*/ 1249721 h 260"/>
                <a:gd name="T46" fmla="*/ 434233 w 483"/>
                <a:gd name="T47" fmla="*/ 1389771 h 260"/>
                <a:gd name="T48" fmla="*/ 346903 w 483"/>
                <a:gd name="T49" fmla="*/ 1465361 h 260"/>
                <a:gd name="T50" fmla="*/ 257043 w 483"/>
                <a:gd name="T51" fmla="*/ 1272671 h 260"/>
                <a:gd name="T52" fmla="*/ 245623 w 483"/>
                <a:gd name="T53" fmla="*/ 1217953 h 260"/>
                <a:gd name="T54" fmla="*/ 401279 w 483"/>
                <a:gd name="T55" fmla="*/ 1089103 h 260"/>
                <a:gd name="T56" fmla="*/ 143725 w 483"/>
                <a:gd name="T57" fmla="*/ 937828 h 260"/>
                <a:gd name="T58" fmla="*/ 44885 w 483"/>
                <a:gd name="T59" fmla="*/ 1013513 h 260"/>
                <a:gd name="T60" fmla="*/ 89859 w 483"/>
                <a:gd name="T61" fmla="*/ 1153582 h 260"/>
                <a:gd name="T62" fmla="*/ 89859 w 483"/>
                <a:gd name="T63" fmla="*/ 1389771 h 260"/>
                <a:gd name="T64" fmla="*/ 122814 w 483"/>
                <a:gd name="T65" fmla="*/ 1541041 h 260"/>
                <a:gd name="T66" fmla="*/ 21450 w 483"/>
                <a:gd name="T67" fmla="*/ 1768412 h 260"/>
                <a:gd name="T68" fmla="*/ 101388 w 483"/>
                <a:gd name="T69" fmla="*/ 2004625 h 260"/>
                <a:gd name="T70" fmla="*/ 167699 w 483"/>
                <a:gd name="T71" fmla="*/ 2208515 h 260"/>
                <a:gd name="T72" fmla="*/ 379857 w 483"/>
                <a:gd name="T73" fmla="*/ 2359785 h 260"/>
                <a:gd name="T74" fmla="*/ 289998 w 483"/>
                <a:gd name="T75" fmla="*/ 2499860 h 260"/>
                <a:gd name="T76" fmla="*/ 502667 w 483"/>
                <a:gd name="T77" fmla="*/ 2674060 h 260"/>
                <a:gd name="T78" fmla="*/ 658435 w 483"/>
                <a:gd name="T79" fmla="*/ 2758994 h 260"/>
                <a:gd name="T80" fmla="*/ 703320 w 483"/>
                <a:gd name="T81" fmla="*/ 2630675 h 260"/>
                <a:gd name="T82" fmla="*/ 703320 w 483"/>
                <a:gd name="T83" fmla="*/ 2414921 h 260"/>
                <a:gd name="T84" fmla="*/ 915478 w 483"/>
                <a:gd name="T85" fmla="*/ 2251920 h 260"/>
                <a:gd name="T86" fmla="*/ 1214967 w 483"/>
                <a:gd name="T87" fmla="*/ 2112377 h 260"/>
                <a:gd name="T88" fmla="*/ 1783519 w 483"/>
                <a:gd name="T89" fmla="*/ 2188056 h 260"/>
                <a:gd name="T90" fmla="*/ 2130446 w 483"/>
                <a:gd name="T91" fmla="*/ 2391970 h 260"/>
                <a:gd name="T92" fmla="*/ 2498770 w 483"/>
                <a:gd name="T93" fmla="*/ 2274870 h 260"/>
                <a:gd name="T94" fmla="*/ 3067346 w 483"/>
                <a:gd name="T95" fmla="*/ 2327599 h 260"/>
                <a:gd name="T96" fmla="*/ 3423229 w 483"/>
                <a:gd name="T97" fmla="*/ 2155871 h 260"/>
                <a:gd name="T98" fmla="*/ 3668767 w 483"/>
                <a:gd name="T99" fmla="*/ 2575539 h 260"/>
                <a:gd name="T100" fmla="*/ 3734653 w 483"/>
                <a:gd name="T101" fmla="*/ 2694515 h 260"/>
                <a:gd name="T102" fmla="*/ 4015665 w 483"/>
                <a:gd name="T103" fmla="*/ 2188056 h 260"/>
                <a:gd name="T104" fmla="*/ 3803086 w 483"/>
                <a:gd name="T105" fmla="*/ 2068465 h 260"/>
                <a:gd name="T106" fmla="*/ 4138479 w 483"/>
                <a:gd name="T107" fmla="*/ 1768412 h 260"/>
                <a:gd name="T108" fmla="*/ 4494362 w 483"/>
                <a:gd name="T109" fmla="*/ 1788871 h 260"/>
                <a:gd name="T110" fmla="*/ 4695011 w 483"/>
                <a:gd name="T111" fmla="*/ 1669783 h 260"/>
                <a:gd name="T112" fmla="*/ 4671552 w 483"/>
                <a:gd name="T113" fmla="*/ 1788871 h 260"/>
                <a:gd name="T114" fmla="*/ 4638621 w 483"/>
                <a:gd name="T115" fmla="*/ 2176330 h 260"/>
                <a:gd name="T116" fmla="*/ 4760896 w 483"/>
                <a:gd name="T117" fmla="*/ 1983527 h 260"/>
                <a:gd name="T118" fmla="*/ 4850779 w 483"/>
                <a:gd name="T119" fmla="*/ 1736231 h 260"/>
                <a:gd name="T120" fmla="*/ 5096404 w 483"/>
                <a:gd name="T121" fmla="*/ 1681006 h 260"/>
                <a:gd name="T122" fmla="*/ 5341517 w 483"/>
                <a:gd name="T123" fmla="*/ 1509278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3366FF"/>
            </a:solidFill>
            <a:ln w="9525">
              <a:noFill/>
              <a:round/>
              <a:headEnd/>
              <a:tailEnd/>
            </a:ln>
          </p:spPr>
          <p:txBody>
            <a:bodyPr/>
            <a:lstStyle/>
            <a:p>
              <a:endParaRPr lang="en-US"/>
            </a:p>
          </p:txBody>
        </p:sp>
        <p:sp>
          <p:nvSpPr>
            <p:cNvPr id="67662" name="Freeform 69"/>
            <p:cNvSpPr>
              <a:spLocks/>
            </p:cNvSpPr>
            <p:nvPr/>
          </p:nvSpPr>
          <p:spPr bwMode="auto">
            <a:xfrm>
              <a:off x="3543" y="2083"/>
              <a:ext cx="43" cy="4"/>
            </a:xfrm>
            <a:custGeom>
              <a:avLst/>
              <a:gdLst>
                <a:gd name="T0" fmla="*/ 2 w 54"/>
                <a:gd name="T1" fmla="*/ 1 h 6"/>
                <a:gd name="T2" fmla="*/ 8 w 54"/>
                <a:gd name="T3" fmla="*/ 1 h 6"/>
                <a:gd name="T4" fmla="*/ 14 w 54"/>
                <a:gd name="T5" fmla="*/ 0 h 6"/>
                <a:gd name="T6" fmla="*/ 0 w 54"/>
                <a:gd name="T7" fmla="*/ 1 h 6"/>
                <a:gd name="T8" fmla="*/ 2 w 54"/>
                <a:gd name="T9" fmla="*/ 1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solidFill>
              <a:srgbClr val="C0C0C0"/>
            </a:solidFill>
            <a:ln w="9525">
              <a:noFill/>
              <a:round/>
              <a:headEnd/>
              <a:tailEnd/>
            </a:ln>
          </p:spPr>
          <p:txBody>
            <a:bodyPr/>
            <a:lstStyle/>
            <a:p>
              <a:endParaRPr lang="en-US"/>
            </a:p>
          </p:txBody>
        </p:sp>
        <p:sp>
          <p:nvSpPr>
            <p:cNvPr id="67663" name="Freeform 70"/>
            <p:cNvSpPr>
              <a:spLocks/>
            </p:cNvSpPr>
            <p:nvPr/>
          </p:nvSpPr>
          <p:spPr bwMode="auto">
            <a:xfrm>
              <a:off x="3477" y="1687"/>
              <a:ext cx="608" cy="427"/>
            </a:xfrm>
            <a:custGeom>
              <a:avLst/>
              <a:gdLst>
                <a:gd name="T0" fmla="*/ 953382 w 129"/>
                <a:gd name="T1" fmla="*/ 821238 h 91"/>
                <a:gd name="T2" fmla="*/ 1051081 w 129"/>
                <a:gd name="T3" fmla="*/ 757695 h 91"/>
                <a:gd name="T4" fmla="*/ 1151264 w 129"/>
                <a:gd name="T5" fmla="*/ 673393 h 91"/>
                <a:gd name="T6" fmla="*/ 1248940 w 129"/>
                <a:gd name="T7" fmla="*/ 534745 h 91"/>
                <a:gd name="T8" fmla="*/ 1358055 w 129"/>
                <a:gd name="T9" fmla="*/ 436812 h 91"/>
                <a:gd name="T10" fmla="*/ 1414279 w 129"/>
                <a:gd name="T11" fmla="*/ 364086 h 91"/>
                <a:gd name="T12" fmla="*/ 1337308 w 129"/>
                <a:gd name="T13" fmla="*/ 288962 h 91"/>
                <a:gd name="T14" fmla="*/ 1139448 w 129"/>
                <a:gd name="T15" fmla="*/ 245783 h 91"/>
                <a:gd name="T16" fmla="*/ 1051081 w 129"/>
                <a:gd name="T17" fmla="*/ 63543 h 91"/>
                <a:gd name="T18" fmla="*/ 897582 w 129"/>
                <a:gd name="T19" fmla="*/ 95470 h 91"/>
                <a:gd name="T20" fmla="*/ 678971 w 129"/>
                <a:gd name="T21" fmla="*/ 32034 h 91"/>
                <a:gd name="T22" fmla="*/ 492928 w 129"/>
                <a:gd name="T23" fmla="*/ 170683 h 91"/>
                <a:gd name="T24" fmla="*/ 439640 w 129"/>
                <a:gd name="T25" fmla="*/ 256946 h 91"/>
                <a:gd name="T26" fmla="*/ 295559 w 129"/>
                <a:gd name="T27" fmla="*/ 256946 h 91"/>
                <a:gd name="T28" fmla="*/ 142079 w 129"/>
                <a:gd name="T29" fmla="*/ 225442 h 91"/>
                <a:gd name="T30" fmla="*/ 0 w 129"/>
                <a:gd name="T31" fmla="*/ 352392 h 91"/>
                <a:gd name="T32" fmla="*/ 65131 w 129"/>
                <a:gd name="T33" fmla="*/ 447975 h 91"/>
                <a:gd name="T34" fmla="*/ 209190 w 129"/>
                <a:gd name="T35" fmla="*/ 436812 h 91"/>
                <a:gd name="T36" fmla="*/ 218607 w 129"/>
                <a:gd name="T37" fmla="*/ 534745 h 91"/>
                <a:gd name="T38" fmla="*/ 142079 w 129"/>
                <a:gd name="T39" fmla="*/ 555109 h 91"/>
                <a:gd name="T40" fmla="*/ 218607 w 129"/>
                <a:gd name="T41" fmla="*/ 673393 h 91"/>
                <a:gd name="T42" fmla="*/ 263014 w 129"/>
                <a:gd name="T43" fmla="*/ 812060 h 91"/>
                <a:gd name="T44" fmla="*/ 263014 w 129"/>
                <a:gd name="T45" fmla="*/ 875998 h 91"/>
                <a:gd name="T46" fmla="*/ 362665 w 129"/>
                <a:gd name="T47" fmla="*/ 843963 h 91"/>
                <a:gd name="T48" fmla="*/ 460364 w 129"/>
                <a:gd name="T49" fmla="*/ 907506 h 91"/>
                <a:gd name="T50" fmla="*/ 504857 w 129"/>
                <a:gd name="T51" fmla="*/ 950704 h 91"/>
                <a:gd name="T52" fmla="*/ 558149 w 129"/>
                <a:gd name="T53" fmla="*/ 971467 h 91"/>
                <a:gd name="T54" fmla="*/ 635101 w 129"/>
                <a:gd name="T55" fmla="*/ 927871 h 91"/>
                <a:gd name="T56" fmla="*/ 690811 w 129"/>
                <a:gd name="T57" fmla="*/ 884674 h 91"/>
                <a:gd name="T58" fmla="*/ 744102 w 129"/>
                <a:gd name="T59" fmla="*/ 907506 h 91"/>
                <a:gd name="T60" fmla="*/ 811722 w 129"/>
                <a:gd name="T61" fmla="*/ 875998 h 91"/>
                <a:gd name="T62" fmla="*/ 855706 w 129"/>
                <a:gd name="T63" fmla="*/ 853165 h 91"/>
                <a:gd name="T64" fmla="*/ 897582 w 129"/>
                <a:gd name="T65" fmla="*/ 884674 h 91"/>
                <a:gd name="T66" fmla="*/ 965221 w 129"/>
                <a:gd name="T67" fmla="*/ 875998 h 91"/>
                <a:gd name="T68" fmla="*/ 985950 w 129"/>
                <a:gd name="T69" fmla="*/ 875998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C0C0C0"/>
            </a:solidFill>
            <a:ln w="9525">
              <a:noFill/>
              <a:round/>
              <a:headEnd/>
              <a:tailEnd/>
            </a:ln>
          </p:spPr>
          <p:txBody>
            <a:bodyPr/>
            <a:lstStyle/>
            <a:p>
              <a:endParaRPr lang="en-US"/>
            </a:p>
          </p:txBody>
        </p:sp>
        <p:sp>
          <p:nvSpPr>
            <p:cNvPr id="67664" name="Freeform 71"/>
            <p:cNvSpPr>
              <a:spLocks/>
            </p:cNvSpPr>
            <p:nvPr/>
          </p:nvSpPr>
          <p:spPr bwMode="auto">
            <a:xfrm>
              <a:off x="3514" y="2069"/>
              <a:ext cx="14" cy="8"/>
            </a:xfrm>
            <a:custGeom>
              <a:avLst/>
              <a:gdLst>
                <a:gd name="T0" fmla="*/ 0 w 18"/>
                <a:gd name="T1" fmla="*/ 0 h 12"/>
                <a:gd name="T2" fmla="*/ 0 w 18"/>
                <a:gd name="T3" fmla="*/ 1 h 12"/>
                <a:gd name="T4" fmla="*/ 4 w 18"/>
                <a:gd name="T5" fmla="*/ 1 h 12"/>
                <a:gd name="T6" fmla="*/ 2 w 18"/>
                <a:gd name="T7" fmla="*/ 1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solidFill>
              <a:srgbClr val="C0C0C0"/>
            </a:solidFill>
            <a:ln w="9525">
              <a:noFill/>
              <a:round/>
              <a:headEnd/>
              <a:tailEnd/>
            </a:ln>
          </p:spPr>
          <p:txBody>
            <a:bodyPr/>
            <a:lstStyle/>
            <a:p>
              <a:endParaRPr lang="en-US"/>
            </a:p>
          </p:txBody>
        </p:sp>
        <p:sp>
          <p:nvSpPr>
            <p:cNvPr id="67665" name="Rectangle 72"/>
            <p:cNvSpPr>
              <a:spLocks noChangeArrowheads="1"/>
            </p:cNvSpPr>
            <p:nvPr/>
          </p:nvSpPr>
          <p:spPr bwMode="auto">
            <a:xfrm>
              <a:off x="3022" y="1846"/>
              <a:ext cx="7" cy="2"/>
            </a:xfrm>
            <a:prstGeom prst="rect">
              <a:avLst/>
            </a:prstGeom>
            <a:solidFill>
              <a:srgbClr val="C0C0C0"/>
            </a:solidFill>
            <a:ln w="9525">
              <a:noFill/>
              <a:miter lim="800000"/>
              <a:headEnd/>
              <a:tailEnd/>
            </a:ln>
          </p:spPr>
          <p:txBody>
            <a:bodyPr/>
            <a:lstStyle/>
            <a:p>
              <a:endParaRPr lang="en-US"/>
            </a:p>
          </p:txBody>
        </p:sp>
        <p:sp>
          <p:nvSpPr>
            <p:cNvPr id="67666" name="Freeform 73"/>
            <p:cNvSpPr>
              <a:spLocks/>
            </p:cNvSpPr>
            <p:nvPr/>
          </p:nvSpPr>
          <p:spPr bwMode="auto">
            <a:xfrm>
              <a:off x="2919" y="1842"/>
              <a:ext cx="113" cy="51"/>
            </a:xfrm>
            <a:custGeom>
              <a:avLst/>
              <a:gdLst>
                <a:gd name="T0" fmla="*/ 249659 w 24"/>
                <a:gd name="T1" fmla="*/ 60101 h 11"/>
                <a:gd name="T2" fmla="*/ 261454 w 24"/>
                <a:gd name="T3" fmla="*/ 40670 h 11"/>
                <a:gd name="T4" fmla="*/ 261454 w 24"/>
                <a:gd name="T5" fmla="*/ 40670 h 11"/>
                <a:gd name="T6" fmla="*/ 249659 w 24"/>
                <a:gd name="T7" fmla="*/ 19431 h 11"/>
                <a:gd name="T8" fmla="*/ 249659 w 24"/>
                <a:gd name="T9" fmla="*/ 10664 h 11"/>
                <a:gd name="T10" fmla="*/ 240794 w 24"/>
                <a:gd name="T11" fmla="*/ 10664 h 11"/>
                <a:gd name="T12" fmla="*/ 196545 w 24"/>
                <a:gd name="T13" fmla="*/ 0 h 11"/>
                <a:gd name="T14" fmla="*/ 185264 w 24"/>
                <a:gd name="T15" fmla="*/ 10664 h 11"/>
                <a:gd name="T16" fmla="*/ 152809 w 24"/>
                <a:gd name="T17" fmla="*/ 10664 h 11"/>
                <a:gd name="T18" fmla="*/ 141015 w 24"/>
                <a:gd name="T19" fmla="*/ 19431 h 11"/>
                <a:gd name="T20" fmla="*/ 120439 w 24"/>
                <a:gd name="T21" fmla="*/ 30007 h 11"/>
                <a:gd name="T22" fmla="*/ 129729 w 24"/>
                <a:gd name="T23" fmla="*/ 49442 h 11"/>
                <a:gd name="T24" fmla="*/ 120439 w 24"/>
                <a:gd name="T25" fmla="*/ 60101 h 11"/>
                <a:gd name="T26" fmla="*/ 108650 w 24"/>
                <a:gd name="T27" fmla="*/ 60101 h 11"/>
                <a:gd name="T28" fmla="*/ 64933 w 24"/>
                <a:gd name="T29" fmla="*/ 68377 h 11"/>
                <a:gd name="T30" fmla="*/ 43740 w 24"/>
                <a:gd name="T31" fmla="*/ 68377 h 11"/>
                <a:gd name="T32" fmla="*/ 20660 w 24"/>
                <a:gd name="T33" fmla="*/ 68377 h 11"/>
                <a:gd name="T34" fmla="*/ 11794 w 24"/>
                <a:gd name="T35" fmla="*/ 68377 h 11"/>
                <a:gd name="T36" fmla="*/ 0 w 24"/>
                <a:gd name="T37" fmla="*/ 68377 h 11"/>
                <a:gd name="T38" fmla="*/ 11794 w 24"/>
                <a:gd name="T39" fmla="*/ 79426 h 11"/>
                <a:gd name="T40" fmla="*/ 32455 w 24"/>
                <a:gd name="T41" fmla="*/ 98472 h 11"/>
                <a:gd name="T42" fmla="*/ 43740 w 24"/>
                <a:gd name="T43" fmla="*/ 109029 h 11"/>
                <a:gd name="T44" fmla="*/ 55530 w 24"/>
                <a:gd name="T45" fmla="*/ 98472 h 11"/>
                <a:gd name="T46" fmla="*/ 97274 w 24"/>
                <a:gd name="T47" fmla="*/ 98472 h 11"/>
                <a:gd name="T48" fmla="*/ 141015 w 24"/>
                <a:gd name="T49" fmla="*/ 109029 h 11"/>
                <a:gd name="T50" fmla="*/ 152809 w 24"/>
                <a:gd name="T51" fmla="*/ 109029 h 11"/>
                <a:gd name="T52" fmla="*/ 196545 w 24"/>
                <a:gd name="T53" fmla="*/ 109029 h 11"/>
                <a:gd name="T54" fmla="*/ 228999 w 24"/>
                <a:gd name="T55" fmla="*/ 90089 h 11"/>
                <a:gd name="T56" fmla="*/ 240794 w 24"/>
                <a:gd name="T57" fmla="*/ 90089 h 11"/>
                <a:gd name="T58" fmla="*/ 249659 w 24"/>
                <a:gd name="T59" fmla="*/ 60101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3366FF"/>
            </a:solidFill>
            <a:ln w="9525">
              <a:noFill/>
              <a:round/>
              <a:headEnd/>
              <a:tailEnd/>
            </a:ln>
          </p:spPr>
          <p:txBody>
            <a:bodyPr/>
            <a:lstStyle/>
            <a:p>
              <a:endParaRPr lang="en-US"/>
            </a:p>
          </p:txBody>
        </p:sp>
        <p:sp>
          <p:nvSpPr>
            <p:cNvPr id="67667" name="Freeform 74"/>
            <p:cNvSpPr>
              <a:spLocks/>
            </p:cNvSpPr>
            <p:nvPr/>
          </p:nvSpPr>
          <p:spPr bwMode="auto">
            <a:xfrm>
              <a:off x="2711" y="1791"/>
              <a:ext cx="189" cy="191"/>
            </a:xfrm>
            <a:custGeom>
              <a:avLst/>
              <a:gdLst>
                <a:gd name="T0" fmla="*/ 400231 w 40"/>
                <a:gd name="T1" fmla="*/ 296232 h 41"/>
                <a:gd name="T2" fmla="*/ 412242 w 40"/>
                <a:gd name="T3" fmla="*/ 276503 h 41"/>
                <a:gd name="T4" fmla="*/ 412242 w 40"/>
                <a:gd name="T5" fmla="*/ 254370 h 41"/>
                <a:gd name="T6" fmla="*/ 412242 w 40"/>
                <a:gd name="T7" fmla="*/ 254370 h 41"/>
                <a:gd name="T8" fmla="*/ 400231 w 40"/>
                <a:gd name="T9" fmla="*/ 234553 h 41"/>
                <a:gd name="T10" fmla="*/ 379332 w 40"/>
                <a:gd name="T11" fmla="*/ 234553 h 41"/>
                <a:gd name="T12" fmla="*/ 379332 w 40"/>
                <a:gd name="T13" fmla="*/ 215238 h 41"/>
                <a:gd name="T14" fmla="*/ 412242 w 40"/>
                <a:gd name="T15" fmla="*/ 184096 h 41"/>
                <a:gd name="T16" fmla="*/ 423653 w 40"/>
                <a:gd name="T17" fmla="*/ 173288 h 41"/>
                <a:gd name="T18" fmla="*/ 423653 w 40"/>
                <a:gd name="T19" fmla="*/ 173288 h 41"/>
                <a:gd name="T20" fmla="*/ 423653 w 40"/>
                <a:gd name="T21" fmla="*/ 133751 h 41"/>
                <a:gd name="T22" fmla="*/ 445062 w 40"/>
                <a:gd name="T23" fmla="*/ 112112 h 41"/>
                <a:gd name="T24" fmla="*/ 412242 w 40"/>
                <a:gd name="T25" fmla="*/ 103126 h 41"/>
                <a:gd name="T26" fmla="*/ 388735 w 40"/>
                <a:gd name="T27" fmla="*/ 92300 h 41"/>
                <a:gd name="T28" fmla="*/ 355400 w 40"/>
                <a:gd name="T29" fmla="*/ 80970 h 41"/>
                <a:gd name="T30" fmla="*/ 343881 w 40"/>
                <a:gd name="T31" fmla="*/ 72487 h 41"/>
                <a:gd name="T32" fmla="*/ 322472 w 40"/>
                <a:gd name="T33" fmla="*/ 61264 h 41"/>
                <a:gd name="T34" fmla="*/ 301597 w 40"/>
                <a:gd name="T35" fmla="*/ 50349 h 41"/>
                <a:gd name="T36" fmla="*/ 289562 w 40"/>
                <a:gd name="T37" fmla="*/ 30644 h 41"/>
                <a:gd name="T38" fmla="*/ 266145 w 40"/>
                <a:gd name="T39" fmla="*/ 19813 h 41"/>
                <a:gd name="T40" fmla="*/ 256657 w 40"/>
                <a:gd name="T41" fmla="*/ 0 h 41"/>
                <a:gd name="T42" fmla="*/ 233235 w 40"/>
                <a:gd name="T43" fmla="*/ 10808 h 41"/>
                <a:gd name="T44" fmla="*/ 211826 w 40"/>
                <a:gd name="T45" fmla="*/ 50349 h 41"/>
                <a:gd name="T46" fmla="*/ 200326 w 40"/>
                <a:gd name="T47" fmla="*/ 61264 h 41"/>
                <a:gd name="T48" fmla="*/ 178917 w 40"/>
                <a:gd name="T49" fmla="*/ 92300 h 41"/>
                <a:gd name="T50" fmla="*/ 134067 w 40"/>
                <a:gd name="T51" fmla="*/ 92300 h 41"/>
                <a:gd name="T52" fmla="*/ 122566 w 40"/>
                <a:gd name="T53" fmla="*/ 80970 h 41"/>
                <a:gd name="T54" fmla="*/ 101158 w 40"/>
                <a:gd name="T55" fmla="*/ 80970 h 41"/>
                <a:gd name="T56" fmla="*/ 101158 w 40"/>
                <a:gd name="T57" fmla="*/ 103126 h 41"/>
                <a:gd name="T58" fmla="*/ 110669 w 40"/>
                <a:gd name="T59" fmla="*/ 122943 h 41"/>
                <a:gd name="T60" fmla="*/ 77736 w 40"/>
                <a:gd name="T61" fmla="*/ 122943 h 41"/>
                <a:gd name="T62" fmla="*/ 65815 w 40"/>
                <a:gd name="T63" fmla="*/ 122943 h 41"/>
                <a:gd name="T64" fmla="*/ 32910 w 40"/>
                <a:gd name="T65" fmla="*/ 122943 h 41"/>
                <a:gd name="T66" fmla="*/ 0 w 40"/>
                <a:gd name="T67" fmla="*/ 133751 h 41"/>
                <a:gd name="T68" fmla="*/ 0 w 40"/>
                <a:gd name="T69" fmla="*/ 142756 h 41"/>
                <a:gd name="T70" fmla="*/ 0 w 40"/>
                <a:gd name="T71" fmla="*/ 164390 h 41"/>
                <a:gd name="T72" fmla="*/ 44831 w 40"/>
                <a:gd name="T73" fmla="*/ 184096 h 41"/>
                <a:gd name="T74" fmla="*/ 77736 w 40"/>
                <a:gd name="T75" fmla="*/ 184096 h 41"/>
                <a:gd name="T76" fmla="*/ 89662 w 40"/>
                <a:gd name="T77" fmla="*/ 195426 h 41"/>
                <a:gd name="T78" fmla="*/ 89662 w 40"/>
                <a:gd name="T79" fmla="*/ 203913 h 41"/>
                <a:gd name="T80" fmla="*/ 101158 w 40"/>
                <a:gd name="T81" fmla="*/ 223726 h 41"/>
                <a:gd name="T82" fmla="*/ 110669 w 40"/>
                <a:gd name="T83" fmla="*/ 254370 h 41"/>
                <a:gd name="T84" fmla="*/ 122566 w 40"/>
                <a:gd name="T85" fmla="*/ 265588 h 41"/>
                <a:gd name="T86" fmla="*/ 122566 w 40"/>
                <a:gd name="T87" fmla="*/ 296232 h 41"/>
                <a:gd name="T88" fmla="*/ 110669 w 40"/>
                <a:gd name="T89" fmla="*/ 377202 h 41"/>
                <a:gd name="T90" fmla="*/ 110669 w 40"/>
                <a:gd name="T91" fmla="*/ 377202 h 41"/>
                <a:gd name="T92" fmla="*/ 122566 w 40"/>
                <a:gd name="T93" fmla="*/ 399339 h 41"/>
                <a:gd name="T94" fmla="*/ 134067 w 40"/>
                <a:gd name="T95" fmla="*/ 399339 h 41"/>
                <a:gd name="T96" fmla="*/ 155500 w 40"/>
                <a:gd name="T97" fmla="*/ 399339 h 41"/>
                <a:gd name="T98" fmla="*/ 188405 w 40"/>
                <a:gd name="T99" fmla="*/ 407846 h 41"/>
                <a:gd name="T100" fmla="*/ 211826 w 40"/>
                <a:gd name="T101" fmla="*/ 407846 h 41"/>
                <a:gd name="T102" fmla="*/ 244731 w 40"/>
                <a:gd name="T103" fmla="*/ 419152 h 41"/>
                <a:gd name="T104" fmla="*/ 266145 w 40"/>
                <a:gd name="T105" fmla="*/ 419152 h 41"/>
                <a:gd name="T106" fmla="*/ 278175 w 40"/>
                <a:gd name="T107" fmla="*/ 388531 h 41"/>
                <a:gd name="T108" fmla="*/ 310976 w 40"/>
                <a:gd name="T109" fmla="*/ 377202 h 41"/>
                <a:gd name="T110" fmla="*/ 355400 w 40"/>
                <a:gd name="T111" fmla="*/ 388531 h 41"/>
                <a:gd name="T112" fmla="*/ 423653 w 40"/>
                <a:gd name="T113" fmla="*/ 346665 h 41"/>
                <a:gd name="T114" fmla="*/ 433141 w 40"/>
                <a:gd name="T115" fmla="*/ 346665 h 41"/>
                <a:gd name="T116" fmla="*/ 412242 w 40"/>
                <a:gd name="T117" fmla="*/ 326852 h 41"/>
                <a:gd name="T118" fmla="*/ 400231 w 40"/>
                <a:gd name="T119" fmla="*/ 296232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rgbClr val="339966"/>
            </a:solidFill>
            <a:ln w="9525">
              <a:noFill/>
              <a:round/>
              <a:headEnd/>
              <a:tailEnd/>
            </a:ln>
          </p:spPr>
          <p:txBody>
            <a:bodyPr/>
            <a:lstStyle/>
            <a:p>
              <a:endParaRPr lang="en-US"/>
            </a:p>
          </p:txBody>
        </p:sp>
        <p:sp>
          <p:nvSpPr>
            <p:cNvPr id="67668" name="Freeform 75"/>
            <p:cNvSpPr>
              <a:spLocks/>
            </p:cNvSpPr>
            <p:nvPr/>
          </p:nvSpPr>
          <p:spPr bwMode="auto">
            <a:xfrm>
              <a:off x="2881" y="1889"/>
              <a:ext cx="175" cy="176"/>
            </a:xfrm>
            <a:custGeom>
              <a:avLst/>
              <a:gdLst>
                <a:gd name="T0" fmla="*/ 186 w 154"/>
                <a:gd name="T1" fmla="*/ 10 h 154"/>
                <a:gd name="T2" fmla="*/ 153 w 154"/>
                <a:gd name="T3" fmla="*/ 0 h 154"/>
                <a:gd name="T4" fmla="*/ 115 w 154"/>
                <a:gd name="T5" fmla="*/ 0 h 154"/>
                <a:gd name="T6" fmla="*/ 108 w 154"/>
                <a:gd name="T7" fmla="*/ 10 h 154"/>
                <a:gd name="T8" fmla="*/ 98 w 154"/>
                <a:gd name="T9" fmla="*/ 10 h 154"/>
                <a:gd name="T10" fmla="*/ 80 w 154"/>
                <a:gd name="T11" fmla="*/ 17 h 154"/>
                <a:gd name="T12" fmla="*/ 53 w 154"/>
                <a:gd name="T13" fmla="*/ 27 h 154"/>
                <a:gd name="T14" fmla="*/ 45 w 154"/>
                <a:gd name="T15" fmla="*/ 17 h 154"/>
                <a:gd name="T16" fmla="*/ 16 w 154"/>
                <a:gd name="T17" fmla="*/ 35 h 154"/>
                <a:gd name="T18" fmla="*/ 10 w 154"/>
                <a:gd name="T19" fmla="*/ 35 h 154"/>
                <a:gd name="T20" fmla="*/ 10 w 154"/>
                <a:gd name="T21" fmla="*/ 56 h 154"/>
                <a:gd name="T22" fmla="*/ 0 w 154"/>
                <a:gd name="T23" fmla="*/ 73 h 154"/>
                <a:gd name="T24" fmla="*/ 10 w 154"/>
                <a:gd name="T25" fmla="*/ 98 h 154"/>
                <a:gd name="T26" fmla="*/ 26 w 154"/>
                <a:gd name="T27" fmla="*/ 121 h 154"/>
                <a:gd name="T28" fmla="*/ 45 w 154"/>
                <a:gd name="T29" fmla="*/ 98 h 154"/>
                <a:gd name="T30" fmla="*/ 91 w 154"/>
                <a:gd name="T31" fmla="*/ 121 h 154"/>
                <a:gd name="T32" fmla="*/ 115 w 154"/>
                <a:gd name="T33" fmla="*/ 175 h 154"/>
                <a:gd name="T34" fmla="*/ 143 w 154"/>
                <a:gd name="T35" fmla="*/ 213 h 154"/>
                <a:gd name="T36" fmla="*/ 207 w 154"/>
                <a:gd name="T37" fmla="*/ 249 h 154"/>
                <a:gd name="T38" fmla="*/ 247 w 154"/>
                <a:gd name="T39" fmla="*/ 282 h 154"/>
                <a:gd name="T40" fmla="*/ 227 w 154"/>
                <a:gd name="T41" fmla="*/ 344 h 154"/>
                <a:gd name="T42" fmla="*/ 286 w 154"/>
                <a:gd name="T43" fmla="*/ 296 h 154"/>
                <a:gd name="T44" fmla="*/ 286 w 154"/>
                <a:gd name="T45" fmla="*/ 267 h 154"/>
                <a:gd name="T46" fmla="*/ 315 w 154"/>
                <a:gd name="T47" fmla="*/ 275 h 154"/>
                <a:gd name="T48" fmla="*/ 332 w 154"/>
                <a:gd name="T49" fmla="*/ 275 h 154"/>
                <a:gd name="T50" fmla="*/ 286 w 154"/>
                <a:gd name="T51" fmla="*/ 231 h 154"/>
                <a:gd name="T52" fmla="*/ 252 w 154"/>
                <a:gd name="T53" fmla="*/ 202 h 154"/>
                <a:gd name="T54" fmla="*/ 224 w 154"/>
                <a:gd name="T55" fmla="*/ 192 h 154"/>
                <a:gd name="T56" fmla="*/ 186 w 154"/>
                <a:gd name="T57" fmla="*/ 128 h 154"/>
                <a:gd name="T58" fmla="*/ 170 w 154"/>
                <a:gd name="T59" fmla="*/ 93 h 154"/>
                <a:gd name="T60" fmla="*/ 180 w 154"/>
                <a:gd name="T61" fmla="*/ 56 h 154"/>
                <a:gd name="T62" fmla="*/ 186 w 154"/>
                <a:gd name="T63" fmla="*/ 56 h 154"/>
                <a:gd name="T64" fmla="*/ 186 w 154"/>
                <a:gd name="T65" fmla="*/ 35 h 154"/>
                <a:gd name="T66" fmla="*/ 186 w 154"/>
                <a:gd name="T67" fmla="*/ 10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3366FF"/>
            </a:solidFill>
            <a:ln w="9525">
              <a:noFill/>
              <a:round/>
              <a:headEnd/>
              <a:tailEnd/>
            </a:ln>
          </p:spPr>
          <p:txBody>
            <a:bodyPr/>
            <a:lstStyle/>
            <a:p>
              <a:endParaRPr lang="en-US"/>
            </a:p>
          </p:txBody>
        </p:sp>
        <p:sp>
          <p:nvSpPr>
            <p:cNvPr id="67669" name="Freeform 76"/>
            <p:cNvSpPr>
              <a:spLocks/>
            </p:cNvSpPr>
            <p:nvPr/>
          </p:nvSpPr>
          <p:spPr bwMode="auto">
            <a:xfrm>
              <a:off x="2863" y="1697"/>
              <a:ext cx="136" cy="182"/>
            </a:xfrm>
            <a:custGeom>
              <a:avLst/>
              <a:gdLst>
                <a:gd name="T0" fmla="*/ 52191 w 29"/>
                <a:gd name="T1" fmla="*/ 103857 h 39"/>
                <a:gd name="T2" fmla="*/ 43018 w 29"/>
                <a:gd name="T3" fmla="*/ 123783 h 39"/>
                <a:gd name="T4" fmla="*/ 43018 w 29"/>
                <a:gd name="T5" fmla="*/ 155078 h 39"/>
                <a:gd name="T6" fmla="*/ 20320 w 29"/>
                <a:gd name="T7" fmla="*/ 175005 h 39"/>
                <a:gd name="T8" fmla="*/ 20320 w 29"/>
                <a:gd name="T9" fmla="*/ 205800 h 39"/>
                <a:gd name="T10" fmla="*/ 11129 w 29"/>
                <a:gd name="T11" fmla="*/ 228167 h 39"/>
                <a:gd name="T12" fmla="*/ 11129 w 29"/>
                <a:gd name="T13" fmla="*/ 228167 h 39"/>
                <a:gd name="T14" fmla="*/ 20320 w 29"/>
                <a:gd name="T15" fmla="*/ 248071 h 39"/>
                <a:gd name="T16" fmla="*/ 11129 w 29"/>
                <a:gd name="T17" fmla="*/ 267997 h 39"/>
                <a:gd name="T18" fmla="*/ 0 w 29"/>
                <a:gd name="T19" fmla="*/ 289753 h 39"/>
                <a:gd name="T20" fmla="*/ 31979 w 29"/>
                <a:gd name="T21" fmla="*/ 298793 h 39"/>
                <a:gd name="T22" fmla="*/ 52191 w 29"/>
                <a:gd name="T23" fmla="*/ 309657 h 39"/>
                <a:gd name="T24" fmla="*/ 86126 w 29"/>
                <a:gd name="T25" fmla="*/ 321048 h 39"/>
                <a:gd name="T26" fmla="*/ 63320 w 29"/>
                <a:gd name="T27" fmla="*/ 340975 h 39"/>
                <a:gd name="T28" fmla="*/ 63320 w 29"/>
                <a:gd name="T29" fmla="*/ 382746 h 39"/>
                <a:gd name="T30" fmla="*/ 74974 w 29"/>
                <a:gd name="T31" fmla="*/ 391781 h 39"/>
                <a:gd name="T32" fmla="*/ 106446 w 29"/>
                <a:gd name="T33" fmla="*/ 382746 h 39"/>
                <a:gd name="T34" fmla="*/ 127165 w 29"/>
                <a:gd name="T35" fmla="*/ 391781 h 39"/>
                <a:gd name="T36" fmla="*/ 138312 w 29"/>
                <a:gd name="T37" fmla="*/ 391781 h 39"/>
                <a:gd name="T38" fmla="*/ 149970 w 29"/>
                <a:gd name="T39" fmla="*/ 391781 h 39"/>
                <a:gd name="T40" fmla="*/ 170291 w 29"/>
                <a:gd name="T41" fmla="*/ 391781 h 39"/>
                <a:gd name="T42" fmla="*/ 190592 w 29"/>
                <a:gd name="T43" fmla="*/ 391781 h 39"/>
                <a:gd name="T44" fmla="*/ 233610 w 29"/>
                <a:gd name="T45" fmla="*/ 382746 h 39"/>
                <a:gd name="T46" fmla="*/ 244758 w 29"/>
                <a:gd name="T47" fmla="*/ 382746 h 39"/>
                <a:gd name="T48" fmla="*/ 256393 w 29"/>
                <a:gd name="T49" fmla="*/ 371854 h 39"/>
                <a:gd name="T50" fmla="*/ 244758 w 29"/>
                <a:gd name="T51" fmla="*/ 351951 h 39"/>
                <a:gd name="T52" fmla="*/ 265585 w 29"/>
                <a:gd name="T53" fmla="*/ 340975 h 39"/>
                <a:gd name="T54" fmla="*/ 276624 w 29"/>
                <a:gd name="T55" fmla="*/ 329583 h 39"/>
                <a:gd name="T56" fmla="*/ 276624 w 29"/>
                <a:gd name="T57" fmla="*/ 329583 h 39"/>
                <a:gd name="T58" fmla="*/ 265585 w 29"/>
                <a:gd name="T59" fmla="*/ 321048 h 39"/>
                <a:gd name="T60" fmla="*/ 244758 w 29"/>
                <a:gd name="T61" fmla="*/ 289753 h 39"/>
                <a:gd name="T62" fmla="*/ 222482 w 29"/>
                <a:gd name="T63" fmla="*/ 267997 h 39"/>
                <a:gd name="T64" fmla="*/ 213286 w 29"/>
                <a:gd name="T65" fmla="*/ 258958 h 39"/>
                <a:gd name="T66" fmla="*/ 233610 w 29"/>
                <a:gd name="T67" fmla="*/ 248071 h 39"/>
                <a:gd name="T68" fmla="*/ 256393 w 29"/>
                <a:gd name="T69" fmla="*/ 236703 h 39"/>
                <a:gd name="T70" fmla="*/ 276624 w 29"/>
                <a:gd name="T71" fmla="*/ 228167 h 39"/>
                <a:gd name="T72" fmla="*/ 288282 w 29"/>
                <a:gd name="T73" fmla="*/ 216776 h 39"/>
                <a:gd name="T74" fmla="*/ 308584 w 29"/>
                <a:gd name="T75" fmla="*/ 228167 h 39"/>
                <a:gd name="T76" fmla="*/ 308584 w 29"/>
                <a:gd name="T77" fmla="*/ 216776 h 39"/>
                <a:gd name="T78" fmla="*/ 308584 w 29"/>
                <a:gd name="T79" fmla="*/ 185873 h 39"/>
                <a:gd name="T80" fmla="*/ 296949 w 29"/>
                <a:gd name="T81" fmla="*/ 143710 h 39"/>
                <a:gd name="T82" fmla="*/ 296949 w 29"/>
                <a:gd name="T83" fmla="*/ 112919 h 39"/>
                <a:gd name="T84" fmla="*/ 296949 w 29"/>
                <a:gd name="T85" fmla="*/ 103857 h 39"/>
                <a:gd name="T86" fmla="*/ 288282 w 29"/>
                <a:gd name="T87" fmla="*/ 73066 h 39"/>
                <a:gd name="T88" fmla="*/ 288282 w 29"/>
                <a:gd name="T89" fmla="*/ 50722 h 39"/>
                <a:gd name="T90" fmla="*/ 244758 w 29"/>
                <a:gd name="T91" fmla="*/ 30795 h 39"/>
                <a:gd name="T92" fmla="*/ 201740 w 29"/>
                <a:gd name="T93" fmla="*/ 50722 h 39"/>
                <a:gd name="T94" fmla="*/ 181419 w 29"/>
                <a:gd name="T95" fmla="*/ 42182 h 39"/>
                <a:gd name="T96" fmla="*/ 181419 w 29"/>
                <a:gd name="T97" fmla="*/ 19927 h 39"/>
                <a:gd name="T98" fmla="*/ 149970 w 29"/>
                <a:gd name="T99" fmla="*/ 10869 h 39"/>
                <a:gd name="T100" fmla="*/ 149970 w 29"/>
                <a:gd name="T101" fmla="*/ 10869 h 39"/>
                <a:gd name="T102" fmla="*/ 127165 w 29"/>
                <a:gd name="T103" fmla="*/ 0 h 39"/>
                <a:gd name="T104" fmla="*/ 117992 w 29"/>
                <a:gd name="T105" fmla="*/ 10869 h 39"/>
                <a:gd name="T106" fmla="*/ 117992 w 29"/>
                <a:gd name="T107" fmla="*/ 10869 h 39"/>
                <a:gd name="T108" fmla="*/ 106446 w 29"/>
                <a:gd name="T109" fmla="*/ 50722 h 39"/>
                <a:gd name="T110" fmla="*/ 95294 w 29"/>
                <a:gd name="T111" fmla="*/ 73066 h 39"/>
                <a:gd name="T112" fmla="*/ 74974 w 29"/>
                <a:gd name="T113" fmla="*/ 73066 h 39"/>
                <a:gd name="T114" fmla="*/ 52191 w 29"/>
                <a:gd name="T115" fmla="*/ 73066 h 39"/>
                <a:gd name="T116" fmla="*/ 52191 w 29"/>
                <a:gd name="T117" fmla="*/ 82017 h 39"/>
                <a:gd name="T118" fmla="*/ 52191 w 29"/>
                <a:gd name="T119" fmla="*/ 10385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339966"/>
            </a:solidFill>
            <a:ln w="9525">
              <a:noFill/>
              <a:round/>
              <a:headEnd/>
              <a:tailEnd/>
            </a:ln>
          </p:spPr>
          <p:txBody>
            <a:bodyPr/>
            <a:lstStyle/>
            <a:p>
              <a:endParaRPr lang="en-US"/>
            </a:p>
          </p:txBody>
        </p:sp>
        <p:sp>
          <p:nvSpPr>
            <p:cNvPr id="67670" name="Freeform 77"/>
            <p:cNvSpPr>
              <a:spLocks/>
            </p:cNvSpPr>
            <p:nvPr/>
          </p:nvSpPr>
          <p:spPr bwMode="auto">
            <a:xfrm>
              <a:off x="2835" y="1729"/>
              <a:ext cx="52" cy="70"/>
            </a:xfrm>
            <a:custGeom>
              <a:avLst/>
              <a:gdLst>
                <a:gd name="T0" fmla="*/ 5 w 66"/>
                <a:gd name="T1" fmla="*/ 16 h 90"/>
                <a:gd name="T2" fmla="*/ 7 w 66"/>
                <a:gd name="T3" fmla="*/ 18 h 90"/>
                <a:gd name="T4" fmla="*/ 8 w 66"/>
                <a:gd name="T5" fmla="*/ 19 h 90"/>
                <a:gd name="T6" fmla="*/ 10 w 66"/>
                <a:gd name="T7" fmla="*/ 20 h 90"/>
                <a:gd name="T8" fmla="*/ 12 w 66"/>
                <a:gd name="T9" fmla="*/ 18 h 90"/>
                <a:gd name="T10" fmla="*/ 12 w 66"/>
                <a:gd name="T11" fmla="*/ 14 h 90"/>
                <a:gd name="T12" fmla="*/ 14 w 66"/>
                <a:gd name="T13" fmla="*/ 11 h 90"/>
                <a:gd name="T14" fmla="*/ 14 w 66"/>
                <a:gd name="T15" fmla="*/ 7 h 90"/>
                <a:gd name="T16" fmla="*/ 16 w 66"/>
                <a:gd name="T17" fmla="*/ 4 h 90"/>
                <a:gd name="T18" fmla="*/ 16 w 66"/>
                <a:gd name="T19" fmla="*/ 2 h 90"/>
                <a:gd name="T20" fmla="*/ 16 w 66"/>
                <a:gd name="T21" fmla="*/ 0 h 90"/>
                <a:gd name="T22" fmla="*/ 13 w 66"/>
                <a:gd name="T23" fmla="*/ 2 h 90"/>
                <a:gd name="T24" fmla="*/ 8 w 66"/>
                <a:gd name="T25" fmla="*/ 2 h 90"/>
                <a:gd name="T26" fmla="*/ 8 w 66"/>
                <a:gd name="T27" fmla="*/ 7 h 90"/>
                <a:gd name="T28" fmla="*/ 6 w 66"/>
                <a:gd name="T29" fmla="*/ 4 h 90"/>
                <a:gd name="T30" fmla="*/ 3 w 66"/>
                <a:gd name="T31" fmla="*/ 12 h 90"/>
                <a:gd name="T32" fmla="*/ 0 w 66"/>
                <a:gd name="T33" fmla="*/ 15 h 90"/>
                <a:gd name="T34" fmla="*/ 2 w 66"/>
                <a:gd name="T35" fmla="*/ 16 h 90"/>
                <a:gd name="T36" fmla="*/ 5 w 66"/>
                <a:gd name="T37" fmla="*/ 1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lumMod val="75000"/>
              </a:schemeClr>
            </a:solidFill>
            <a:ln w="9525">
              <a:noFill/>
              <a:round/>
              <a:headEnd/>
              <a:tailEnd/>
            </a:ln>
          </p:spPr>
          <p:txBody>
            <a:bodyPr/>
            <a:lstStyle/>
            <a:p>
              <a:endParaRPr lang="en-US"/>
            </a:p>
          </p:txBody>
        </p:sp>
        <p:sp>
          <p:nvSpPr>
            <p:cNvPr id="67671" name="Freeform 78"/>
            <p:cNvSpPr>
              <a:spLocks/>
            </p:cNvSpPr>
            <p:nvPr/>
          </p:nvSpPr>
          <p:spPr bwMode="auto">
            <a:xfrm>
              <a:off x="3080" y="1997"/>
              <a:ext cx="94" cy="93"/>
            </a:xfrm>
            <a:custGeom>
              <a:avLst/>
              <a:gdLst>
                <a:gd name="T0" fmla="*/ 27 w 120"/>
                <a:gd name="T1" fmla="*/ 2 h 120"/>
                <a:gd name="T2" fmla="*/ 27 w 120"/>
                <a:gd name="T3" fmla="*/ 0 h 120"/>
                <a:gd name="T4" fmla="*/ 27 w 120"/>
                <a:gd name="T5" fmla="*/ 2 h 120"/>
                <a:gd name="T6" fmla="*/ 22 w 120"/>
                <a:gd name="T7" fmla="*/ 2 h 120"/>
                <a:gd name="T8" fmla="*/ 14 w 120"/>
                <a:gd name="T9" fmla="*/ 2 h 120"/>
                <a:gd name="T10" fmla="*/ 14 w 120"/>
                <a:gd name="T11" fmla="*/ 2 h 120"/>
                <a:gd name="T12" fmla="*/ 10 w 120"/>
                <a:gd name="T13" fmla="*/ 2 h 120"/>
                <a:gd name="T14" fmla="*/ 4 w 120"/>
                <a:gd name="T15" fmla="*/ 4 h 120"/>
                <a:gd name="T16" fmla="*/ 4 w 120"/>
                <a:gd name="T17" fmla="*/ 5 h 120"/>
                <a:gd name="T18" fmla="*/ 2 w 120"/>
                <a:gd name="T19" fmla="*/ 8 h 120"/>
                <a:gd name="T20" fmla="*/ 0 w 120"/>
                <a:gd name="T21" fmla="*/ 10 h 120"/>
                <a:gd name="T22" fmla="*/ 2 w 120"/>
                <a:gd name="T23" fmla="*/ 15 h 120"/>
                <a:gd name="T24" fmla="*/ 8 w 120"/>
                <a:gd name="T25" fmla="*/ 16 h 120"/>
                <a:gd name="T26" fmla="*/ 5 w 120"/>
                <a:gd name="T27" fmla="*/ 18 h 120"/>
                <a:gd name="T28" fmla="*/ 5 w 120"/>
                <a:gd name="T29" fmla="*/ 23 h 120"/>
                <a:gd name="T30" fmla="*/ 12 w 120"/>
                <a:gd name="T31" fmla="*/ 26 h 120"/>
                <a:gd name="T32" fmla="*/ 14 w 120"/>
                <a:gd name="T33" fmla="*/ 23 h 120"/>
                <a:gd name="T34" fmla="*/ 14 w 120"/>
                <a:gd name="T35" fmla="*/ 20 h 120"/>
                <a:gd name="T36" fmla="*/ 20 w 120"/>
                <a:gd name="T37" fmla="*/ 18 h 120"/>
                <a:gd name="T38" fmla="*/ 14 w 120"/>
                <a:gd name="T39" fmla="*/ 13 h 120"/>
                <a:gd name="T40" fmla="*/ 14 w 120"/>
                <a:gd name="T41" fmla="*/ 10 h 120"/>
                <a:gd name="T42" fmla="*/ 12 w 120"/>
                <a:gd name="T43" fmla="*/ 7 h 120"/>
                <a:gd name="T44" fmla="*/ 20 w 120"/>
                <a:gd name="T45" fmla="*/ 5 h 120"/>
                <a:gd name="T46" fmla="*/ 25 w 120"/>
                <a:gd name="T47" fmla="*/ 4 h 120"/>
                <a:gd name="T48" fmla="*/ 25 w 120"/>
                <a:gd name="T49" fmla="*/ 5 h 120"/>
                <a:gd name="T50" fmla="*/ 27 w 120"/>
                <a:gd name="T51" fmla="*/ 4 h 120"/>
                <a:gd name="T52" fmla="*/ 27 w 120"/>
                <a:gd name="T53" fmla="*/ 2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339966"/>
            </a:solidFill>
            <a:ln w="9525">
              <a:noFill/>
              <a:round/>
              <a:headEnd/>
              <a:tailEnd/>
            </a:ln>
          </p:spPr>
          <p:txBody>
            <a:bodyPr/>
            <a:lstStyle/>
            <a:p>
              <a:endParaRPr lang="en-US"/>
            </a:p>
          </p:txBody>
        </p:sp>
        <p:sp>
          <p:nvSpPr>
            <p:cNvPr id="67672" name="Freeform 79"/>
            <p:cNvSpPr>
              <a:spLocks/>
            </p:cNvSpPr>
            <p:nvPr/>
          </p:nvSpPr>
          <p:spPr bwMode="auto">
            <a:xfrm>
              <a:off x="2850" y="1151"/>
              <a:ext cx="390" cy="461"/>
            </a:xfrm>
            <a:custGeom>
              <a:avLst/>
              <a:gdLst>
                <a:gd name="T0" fmla="*/ 258828 w 83"/>
                <a:gd name="T1" fmla="*/ 932777 h 98"/>
                <a:gd name="T2" fmla="*/ 258828 w 83"/>
                <a:gd name="T3" fmla="*/ 866261 h 98"/>
                <a:gd name="T4" fmla="*/ 258828 w 83"/>
                <a:gd name="T5" fmla="*/ 813284 h 98"/>
                <a:gd name="T6" fmla="*/ 258828 w 83"/>
                <a:gd name="T7" fmla="*/ 704610 h 98"/>
                <a:gd name="T8" fmla="*/ 279273 w 83"/>
                <a:gd name="T9" fmla="*/ 649756 h 98"/>
                <a:gd name="T10" fmla="*/ 323164 w 83"/>
                <a:gd name="T11" fmla="*/ 605721 h 98"/>
                <a:gd name="T12" fmla="*/ 334362 w 83"/>
                <a:gd name="T13" fmla="*/ 541082 h 98"/>
                <a:gd name="T14" fmla="*/ 366530 w 83"/>
                <a:gd name="T15" fmla="*/ 465205 h 98"/>
                <a:gd name="T16" fmla="*/ 410003 w 83"/>
                <a:gd name="T17" fmla="*/ 379944 h 98"/>
                <a:gd name="T18" fmla="*/ 410003 w 83"/>
                <a:gd name="T19" fmla="*/ 324666 h 98"/>
                <a:gd name="T20" fmla="*/ 451376 w 83"/>
                <a:gd name="T21" fmla="*/ 304067 h 98"/>
                <a:gd name="T22" fmla="*/ 505957 w 83"/>
                <a:gd name="T23" fmla="*/ 260540 h 98"/>
                <a:gd name="T24" fmla="*/ 526909 w 83"/>
                <a:gd name="T25" fmla="*/ 237439 h 98"/>
                <a:gd name="T26" fmla="*/ 549848 w 83"/>
                <a:gd name="T27" fmla="*/ 205173 h 98"/>
                <a:gd name="T28" fmla="*/ 570382 w 83"/>
                <a:gd name="T29" fmla="*/ 184151 h 98"/>
                <a:gd name="T30" fmla="*/ 602550 w 83"/>
                <a:gd name="T31" fmla="*/ 228167 h 98"/>
                <a:gd name="T32" fmla="*/ 666336 w 83"/>
                <a:gd name="T33" fmla="*/ 228167 h 98"/>
                <a:gd name="T34" fmla="*/ 710228 w 83"/>
                <a:gd name="T35" fmla="*/ 205173 h 98"/>
                <a:gd name="T36" fmla="*/ 753588 w 83"/>
                <a:gd name="T37" fmla="*/ 128765 h 98"/>
                <a:gd name="T38" fmla="*/ 840426 w 83"/>
                <a:gd name="T39" fmla="*/ 151777 h 98"/>
                <a:gd name="T40" fmla="*/ 829210 w 83"/>
                <a:gd name="T41" fmla="*/ 205173 h 98"/>
                <a:gd name="T42" fmla="*/ 829210 w 83"/>
                <a:gd name="T43" fmla="*/ 205173 h 98"/>
                <a:gd name="T44" fmla="*/ 872594 w 83"/>
                <a:gd name="T45" fmla="*/ 163528 h 98"/>
                <a:gd name="T46" fmla="*/ 872594 w 83"/>
                <a:gd name="T47" fmla="*/ 128765 h 98"/>
                <a:gd name="T48" fmla="*/ 893546 w 83"/>
                <a:gd name="T49" fmla="*/ 64639 h 98"/>
                <a:gd name="T50" fmla="*/ 817506 w 83"/>
                <a:gd name="T51" fmla="*/ 0 h 98"/>
                <a:gd name="T52" fmla="*/ 741977 w 83"/>
                <a:gd name="T53" fmla="*/ 20599 h 98"/>
                <a:gd name="T54" fmla="*/ 710228 w 83"/>
                <a:gd name="T55" fmla="*/ 11774 h 98"/>
                <a:gd name="T56" fmla="*/ 634695 w 83"/>
                <a:gd name="T57" fmla="*/ 55386 h 98"/>
                <a:gd name="T58" fmla="*/ 590826 w 83"/>
                <a:gd name="T59" fmla="*/ 64639 h 98"/>
                <a:gd name="T60" fmla="*/ 538125 w 83"/>
                <a:gd name="T61" fmla="*/ 87651 h 98"/>
                <a:gd name="T62" fmla="*/ 462592 w 83"/>
                <a:gd name="T63" fmla="*/ 151777 h 98"/>
                <a:gd name="T64" fmla="*/ 430424 w 83"/>
                <a:gd name="T65" fmla="*/ 237439 h 98"/>
                <a:gd name="T66" fmla="*/ 343698 w 83"/>
                <a:gd name="T67" fmla="*/ 304067 h 98"/>
                <a:gd name="T68" fmla="*/ 302212 w 83"/>
                <a:gd name="T69" fmla="*/ 412317 h 98"/>
                <a:gd name="T70" fmla="*/ 268080 w 83"/>
                <a:gd name="T71" fmla="*/ 497466 h 98"/>
                <a:gd name="T72" fmla="*/ 183319 w 83"/>
                <a:gd name="T73" fmla="*/ 649756 h 98"/>
                <a:gd name="T74" fmla="*/ 87257 w 83"/>
                <a:gd name="T75" fmla="*/ 704610 h 98"/>
                <a:gd name="T76" fmla="*/ 43360 w 83"/>
                <a:gd name="T77" fmla="*/ 769249 h 98"/>
                <a:gd name="T78" fmla="*/ 20444 w 83"/>
                <a:gd name="T79" fmla="*/ 824635 h 98"/>
                <a:gd name="T80" fmla="*/ 11193 w 83"/>
                <a:gd name="T81" fmla="*/ 909788 h 98"/>
                <a:gd name="T82" fmla="*/ 32168 w 83"/>
                <a:gd name="T83" fmla="*/ 985665 h 98"/>
                <a:gd name="T84" fmla="*/ 75533 w 83"/>
                <a:gd name="T85" fmla="*/ 1062073 h 98"/>
                <a:gd name="T86" fmla="*/ 171595 w 83"/>
                <a:gd name="T87" fmla="*/ 1006796 h 98"/>
                <a:gd name="T88" fmla="*/ 215468 w 83"/>
                <a:gd name="T89" fmla="*/ 997435 h 98"/>
                <a:gd name="T90" fmla="*/ 226684 w 83"/>
                <a:gd name="T91" fmla="*/ 997435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C0C0C0"/>
            </a:solidFill>
            <a:ln w="9525">
              <a:noFill/>
              <a:round/>
              <a:headEnd/>
              <a:tailEnd/>
            </a:ln>
          </p:spPr>
          <p:txBody>
            <a:bodyPr/>
            <a:lstStyle/>
            <a:p>
              <a:endParaRPr lang="en-US"/>
            </a:p>
          </p:txBody>
        </p:sp>
        <p:sp>
          <p:nvSpPr>
            <p:cNvPr id="67673" name="Freeform 80"/>
            <p:cNvSpPr>
              <a:spLocks/>
            </p:cNvSpPr>
            <p:nvPr/>
          </p:nvSpPr>
          <p:spPr bwMode="auto">
            <a:xfrm>
              <a:off x="2943" y="1241"/>
              <a:ext cx="193" cy="446"/>
            </a:xfrm>
            <a:custGeom>
              <a:avLst/>
              <a:gdLst>
                <a:gd name="T0" fmla="*/ 446343 w 41"/>
                <a:gd name="T1" fmla="*/ 225892 h 95"/>
                <a:gd name="T2" fmla="*/ 434556 w 41"/>
                <a:gd name="T3" fmla="*/ 159861 h 95"/>
                <a:gd name="T4" fmla="*/ 413905 w 41"/>
                <a:gd name="T5" fmla="*/ 63632 h 95"/>
                <a:gd name="T6" fmla="*/ 381552 w 41"/>
                <a:gd name="T7" fmla="*/ 52454 h 95"/>
                <a:gd name="T8" fmla="*/ 337322 w 41"/>
                <a:gd name="T9" fmla="*/ 0 h 95"/>
                <a:gd name="T10" fmla="*/ 316671 w 41"/>
                <a:gd name="T11" fmla="*/ 32070 h 95"/>
                <a:gd name="T12" fmla="*/ 293628 w 41"/>
                <a:gd name="T13" fmla="*/ 52454 h 95"/>
                <a:gd name="T14" fmla="*/ 240643 w 41"/>
                <a:gd name="T15" fmla="*/ 95721 h 95"/>
                <a:gd name="T16" fmla="*/ 196418 w 41"/>
                <a:gd name="T17" fmla="*/ 118580 h 95"/>
                <a:gd name="T18" fmla="*/ 196418 w 41"/>
                <a:gd name="T19" fmla="*/ 171034 h 95"/>
                <a:gd name="T20" fmla="*/ 152719 w 41"/>
                <a:gd name="T21" fmla="*/ 257962 h 95"/>
                <a:gd name="T22" fmla="*/ 120277 w 41"/>
                <a:gd name="T23" fmla="*/ 332768 h 95"/>
                <a:gd name="T24" fmla="*/ 108490 w 41"/>
                <a:gd name="T25" fmla="*/ 396931 h 95"/>
                <a:gd name="T26" fmla="*/ 64768 w 41"/>
                <a:gd name="T27" fmla="*/ 437704 h 95"/>
                <a:gd name="T28" fmla="*/ 43698 w 41"/>
                <a:gd name="T29" fmla="*/ 492539 h 95"/>
                <a:gd name="T30" fmla="*/ 43698 w 41"/>
                <a:gd name="T31" fmla="*/ 599945 h 95"/>
                <a:gd name="T32" fmla="*/ 43698 w 41"/>
                <a:gd name="T33" fmla="*/ 652399 h 95"/>
                <a:gd name="T34" fmla="*/ 43698 w 41"/>
                <a:gd name="T35" fmla="*/ 718520 h 95"/>
                <a:gd name="T36" fmla="*/ 11787 w 41"/>
                <a:gd name="T37" fmla="*/ 782176 h 95"/>
                <a:gd name="T38" fmla="*/ 20651 w 41"/>
                <a:gd name="T39" fmla="*/ 846226 h 95"/>
                <a:gd name="T40" fmla="*/ 55485 w 41"/>
                <a:gd name="T41" fmla="*/ 941924 h 95"/>
                <a:gd name="T42" fmla="*/ 64768 w 41"/>
                <a:gd name="T43" fmla="*/ 996871 h 95"/>
                <a:gd name="T44" fmla="*/ 108490 w 41"/>
                <a:gd name="T45" fmla="*/ 1005556 h 95"/>
                <a:gd name="T46" fmla="*/ 140932 w 41"/>
                <a:gd name="T47" fmla="*/ 964801 h 95"/>
                <a:gd name="T48" fmla="*/ 196418 w 41"/>
                <a:gd name="T49" fmla="*/ 921539 h 95"/>
                <a:gd name="T50" fmla="*/ 205700 w 41"/>
                <a:gd name="T51" fmla="*/ 802960 h 95"/>
                <a:gd name="T52" fmla="*/ 261185 w 41"/>
                <a:gd name="T53" fmla="*/ 782176 h 95"/>
                <a:gd name="T54" fmla="*/ 249398 w 41"/>
                <a:gd name="T55" fmla="*/ 695666 h 95"/>
                <a:gd name="T56" fmla="*/ 228856 w 41"/>
                <a:gd name="T57" fmla="*/ 599945 h 95"/>
                <a:gd name="T58" fmla="*/ 261185 w 41"/>
                <a:gd name="T59" fmla="*/ 492539 h 95"/>
                <a:gd name="T60" fmla="*/ 358396 w 41"/>
                <a:gd name="T61" fmla="*/ 428911 h 95"/>
                <a:gd name="T62" fmla="*/ 358396 w 41"/>
                <a:gd name="T63" fmla="*/ 364861 h 95"/>
                <a:gd name="T64" fmla="*/ 413905 w 41"/>
                <a:gd name="T65" fmla="*/ 289524 h 95"/>
                <a:gd name="T66" fmla="*/ 446343 w 41"/>
                <a:gd name="T67" fmla="*/ 289524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rgbClr val="C0C0C0"/>
            </a:solidFill>
            <a:ln w="9525">
              <a:noFill/>
              <a:round/>
              <a:headEnd/>
              <a:tailEnd/>
            </a:ln>
          </p:spPr>
          <p:txBody>
            <a:bodyPr/>
            <a:lstStyle/>
            <a:p>
              <a:endParaRPr lang="en-US"/>
            </a:p>
          </p:txBody>
        </p:sp>
        <p:sp>
          <p:nvSpPr>
            <p:cNvPr id="67674" name="Freeform 81"/>
            <p:cNvSpPr>
              <a:spLocks/>
            </p:cNvSpPr>
            <p:nvPr/>
          </p:nvSpPr>
          <p:spPr bwMode="auto">
            <a:xfrm>
              <a:off x="3109" y="1763"/>
              <a:ext cx="268" cy="172"/>
            </a:xfrm>
            <a:custGeom>
              <a:avLst/>
              <a:gdLst>
                <a:gd name="T0" fmla="*/ 583525 w 57"/>
                <a:gd name="T1" fmla="*/ 221308 h 37"/>
                <a:gd name="T2" fmla="*/ 604500 w 57"/>
                <a:gd name="T3" fmla="*/ 212964 h 37"/>
                <a:gd name="T4" fmla="*/ 615732 w 57"/>
                <a:gd name="T5" fmla="*/ 160625 h 37"/>
                <a:gd name="T6" fmla="*/ 615732 w 57"/>
                <a:gd name="T7" fmla="*/ 141049 h 37"/>
                <a:gd name="T8" fmla="*/ 560553 w 57"/>
                <a:gd name="T9" fmla="*/ 121446 h 37"/>
                <a:gd name="T10" fmla="*/ 507742 w 57"/>
                <a:gd name="T11" fmla="*/ 91021 h 37"/>
                <a:gd name="T12" fmla="*/ 487271 w 57"/>
                <a:gd name="T13" fmla="*/ 91021 h 37"/>
                <a:gd name="T14" fmla="*/ 452544 w 57"/>
                <a:gd name="T15" fmla="*/ 71422 h 37"/>
                <a:gd name="T16" fmla="*/ 431960 w 57"/>
                <a:gd name="T17" fmla="*/ 41080 h 37"/>
                <a:gd name="T18" fmla="*/ 356313 w 57"/>
                <a:gd name="T19" fmla="*/ 10738 h 37"/>
                <a:gd name="T20" fmla="*/ 335202 w 57"/>
                <a:gd name="T21" fmla="*/ 10738 h 37"/>
                <a:gd name="T22" fmla="*/ 335202 w 57"/>
                <a:gd name="T23" fmla="*/ 0 h 37"/>
                <a:gd name="T24" fmla="*/ 323970 w 57"/>
                <a:gd name="T25" fmla="*/ 0 h 37"/>
                <a:gd name="T26" fmla="*/ 303498 w 57"/>
                <a:gd name="T27" fmla="*/ 60679 h 37"/>
                <a:gd name="T28" fmla="*/ 259532 w 57"/>
                <a:gd name="T29" fmla="*/ 49917 h 37"/>
                <a:gd name="T30" fmla="*/ 183773 w 57"/>
                <a:gd name="T31" fmla="*/ 49917 h 37"/>
                <a:gd name="T32" fmla="*/ 119222 w 57"/>
                <a:gd name="T33" fmla="*/ 30342 h 37"/>
                <a:gd name="T34" fmla="*/ 75783 w 57"/>
                <a:gd name="T35" fmla="*/ 30342 h 37"/>
                <a:gd name="T36" fmla="*/ 55199 w 57"/>
                <a:gd name="T37" fmla="*/ 41080 h 37"/>
                <a:gd name="T38" fmla="*/ 64550 w 57"/>
                <a:gd name="T39" fmla="*/ 80366 h 37"/>
                <a:gd name="T40" fmla="*/ 43440 w 57"/>
                <a:gd name="T41" fmla="*/ 99946 h 37"/>
                <a:gd name="T42" fmla="*/ 20471 w 57"/>
                <a:gd name="T43" fmla="*/ 151788 h 37"/>
                <a:gd name="T44" fmla="*/ 0 w 57"/>
                <a:gd name="T45" fmla="*/ 151788 h 37"/>
                <a:gd name="T46" fmla="*/ 0 w 57"/>
                <a:gd name="T47" fmla="*/ 182129 h 37"/>
                <a:gd name="T48" fmla="*/ 11740 w 57"/>
                <a:gd name="T49" fmla="*/ 190966 h 37"/>
                <a:gd name="T50" fmla="*/ 20471 w 57"/>
                <a:gd name="T51" fmla="*/ 201705 h 37"/>
                <a:gd name="T52" fmla="*/ 32231 w 57"/>
                <a:gd name="T53" fmla="*/ 212964 h 37"/>
                <a:gd name="T54" fmla="*/ 128569 w 57"/>
                <a:gd name="T55" fmla="*/ 201705 h 37"/>
                <a:gd name="T56" fmla="*/ 195508 w 57"/>
                <a:gd name="T57" fmla="*/ 201705 h 37"/>
                <a:gd name="T58" fmla="*/ 259532 w 57"/>
                <a:gd name="T59" fmla="*/ 243306 h 37"/>
                <a:gd name="T60" fmla="*/ 271178 w 57"/>
                <a:gd name="T61" fmla="*/ 282075 h 37"/>
                <a:gd name="T62" fmla="*/ 236559 w 57"/>
                <a:gd name="T63" fmla="*/ 301674 h 37"/>
                <a:gd name="T64" fmla="*/ 227212 w 57"/>
                <a:gd name="T65" fmla="*/ 332016 h 37"/>
                <a:gd name="T66" fmla="*/ 259532 w 57"/>
                <a:gd name="T67" fmla="*/ 342754 h 37"/>
                <a:gd name="T68" fmla="*/ 271178 w 57"/>
                <a:gd name="T69" fmla="*/ 323671 h 37"/>
                <a:gd name="T70" fmla="*/ 323970 w 57"/>
                <a:gd name="T71" fmla="*/ 293227 h 37"/>
                <a:gd name="T72" fmla="*/ 356313 w 57"/>
                <a:gd name="T73" fmla="*/ 293227 h 37"/>
                <a:gd name="T74" fmla="*/ 388520 w 57"/>
                <a:gd name="T75" fmla="*/ 323671 h 37"/>
                <a:gd name="T76" fmla="*/ 367522 w 57"/>
                <a:gd name="T77" fmla="*/ 342754 h 37"/>
                <a:gd name="T78" fmla="*/ 399753 w 57"/>
                <a:gd name="T79" fmla="*/ 373593 h 37"/>
                <a:gd name="T80" fmla="*/ 487271 w 57"/>
                <a:gd name="T81" fmla="*/ 342754 h 37"/>
                <a:gd name="T82" fmla="*/ 443192 w 57"/>
                <a:gd name="T83" fmla="*/ 312417 h 37"/>
                <a:gd name="T84" fmla="*/ 464303 w 57"/>
                <a:gd name="T85" fmla="*/ 282075 h 37"/>
                <a:gd name="T86" fmla="*/ 539973 w 57"/>
                <a:gd name="T87" fmla="*/ 273647 h 37"/>
                <a:gd name="T88" fmla="*/ 551290 w 57"/>
                <a:gd name="T89" fmla="*/ 251757 h 37"/>
                <a:gd name="T90" fmla="*/ 583525 w 57"/>
                <a:gd name="T91" fmla="*/ 221308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C0C0C0"/>
            </a:solidFill>
            <a:ln w="9525">
              <a:noFill/>
              <a:round/>
              <a:headEnd/>
              <a:tailEnd/>
            </a:ln>
          </p:spPr>
          <p:txBody>
            <a:bodyPr/>
            <a:lstStyle/>
            <a:p>
              <a:endParaRPr lang="en-US"/>
            </a:p>
          </p:txBody>
        </p:sp>
        <p:sp>
          <p:nvSpPr>
            <p:cNvPr id="67675" name="Freeform 82"/>
            <p:cNvSpPr>
              <a:spLocks/>
            </p:cNvSpPr>
            <p:nvPr/>
          </p:nvSpPr>
          <p:spPr bwMode="auto">
            <a:xfrm>
              <a:off x="3263" y="1763"/>
              <a:ext cx="33" cy="17"/>
            </a:xfrm>
            <a:custGeom>
              <a:avLst/>
              <a:gdLst>
                <a:gd name="T0" fmla="*/ 8 w 42"/>
                <a:gd name="T1" fmla="*/ 3 h 24"/>
                <a:gd name="T2" fmla="*/ 4 w 42"/>
                <a:gd name="T3" fmla="*/ 0 h 24"/>
                <a:gd name="T4" fmla="*/ 0 w 42"/>
                <a:gd name="T5" fmla="*/ 1 h 24"/>
                <a:gd name="T6" fmla="*/ 10 w 42"/>
                <a:gd name="T7" fmla="*/ 3 h 24"/>
                <a:gd name="T8" fmla="*/ 8 w 42"/>
                <a:gd name="T9" fmla="*/ 3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solidFill>
              <a:srgbClr val="C0C0C0"/>
            </a:solidFill>
            <a:ln w="9525">
              <a:noFill/>
              <a:round/>
              <a:headEnd/>
              <a:tailEnd/>
            </a:ln>
          </p:spPr>
          <p:txBody>
            <a:bodyPr/>
            <a:lstStyle/>
            <a:p>
              <a:endParaRPr lang="en-US"/>
            </a:p>
          </p:txBody>
        </p:sp>
        <p:sp>
          <p:nvSpPr>
            <p:cNvPr id="67676" name="Freeform 83"/>
            <p:cNvSpPr>
              <a:spLocks/>
            </p:cNvSpPr>
            <p:nvPr/>
          </p:nvSpPr>
          <p:spPr bwMode="auto">
            <a:xfrm>
              <a:off x="3080" y="1856"/>
              <a:ext cx="150" cy="98"/>
            </a:xfrm>
            <a:custGeom>
              <a:avLst/>
              <a:gdLst>
                <a:gd name="T0" fmla="*/ 296433 w 32"/>
                <a:gd name="T1" fmla="*/ 103857 h 21"/>
                <a:gd name="T2" fmla="*/ 328252 w 32"/>
                <a:gd name="T3" fmla="*/ 82017 h 21"/>
                <a:gd name="T4" fmla="*/ 319087 w 32"/>
                <a:gd name="T5" fmla="*/ 42182 h 21"/>
                <a:gd name="T6" fmla="*/ 253477 w 32"/>
                <a:gd name="T7" fmla="*/ 0 h 21"/>
                <a:gd name="T8" fmla="*/ 190237 w 32"/>
                <a:gd name="T9" fmla="*/ 0 h 21"/>
                <a:gd name="T10" fmla="*/ 95077 w 32"/>
                <a:gd name="T11" fmla="*/ 10869 h 21"/>
                <a:gd name="T12" fmla="*/ 85889 w 32"/>
                <a:gd name="T13" fmla="*/ 0 h 21"/>
                <a:gd name="T14" fmla="*/ 52120 w 32"/>
                <a:gd name="T15" fmla="*/ 50722 h 21"/>
                <a:gd name="T16" fmla="*/ 31814 w 32"/>
                <a:gd name="T17" fmla="*/ 92993 h 21"/>
                <a:gd name="T18" fmla="*/ 0 w 32"/>
                <a:gd name="T19" fmla="*/ 103857 h 21"/>
                <a:gd name="T20" fmla="*/ 0 w 32"/>
                <a:gd name="T21" fmla="*/ 103857 h 21"/>
                <a:gd name="T22" fmla="*/ 85889 w 32"/>
                <a:gd name="T23" fmla="*/ 196849 h 21"/>
                <a:gd name="T24" fmla="*/ 106195 w 32"/>
                <a:gd name="T25" fmla="*/ 205800 h 21"/>
                <a:gd name="T26" fmla="*/ 169936 w 32"/>
                <a:gd name="T27" fmla="*/ 205800 h 21"/>
                <a:gd name="T28" fmla="*/ 221639 w 32"/>
                <a:gd name="T29" fmla="*/ 196849 h 21"/>
                <a:gd name="T30" fmla="*/ 287250 w 32"/>
                <a:gd name="T31" fmla="*/ 216776 h 21"/>
                <a:gd name="T32" fmla="*/ 296433 w 32"/>
                <a:gd name="T33" fmla="*/ 155078 h 21"/>
                <a:gd name="T34" fmla="*/ 319087 w 32"/>
                <a:gd name="T35" fmla="*/ 143710 h 21"/>
                <a:gd name="T36" fmla="*/ 287250 w 32"/>
                <a:gd name="T37" fmla="*/ 135175 h 21"/>
                <a:gd name="T38" fmla="*/ 296433 w 32"/>
                <a:gd name="T39" fmla="*/ 10385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3366FF"/>
            </a:solidFill>
            <a:ln w="9525">
              <a:noFill/>
              <a:round/>
              <a:headEnd/>
              <a:tailEnd/>
            </a:ln>
          </p:spPr>
          <p:txBody>
            <a:bodyPr/>
            <a:lstStyle/>
            <a:p>
              <a:endParaRPr lang="en-US"/>
            </a:p>
          </p:txBody>
        </p:sp>
        <p:sp>
          <p:nvSpPr>
            <p:cNvPr id="67677" name="Freeform 84"/>
            <p:cNvSpPr>
              <a:spLocks/>
            </p:cNvSpPr>
            <p:nvPr/>
          </p:nvSpPr>
          <p:spPr bwMode="auto">
            <a:xfrm>
              <a:off x="3080" y="1904"/>
              <a:ext cx="38" cy="42"/>
            </a:xfrm>
            <a:custGeom>
              <a:avLst/>
              <a:gdLst>
                <a:gd name="T0" fmla="*/ 10 w 48"/>
                <a:gd name="T1" fmla="*/ 9 h 54"/>
                <a:gd name="T2" fmla="*/ 12 w 48"/>
                <a:gd name="T3" fmla="*/ 12 h 54"/>
                <a:gd name="T4" fmla="*/ 0 w 48"/>
                <a:gd name="T5" fmla="*/ 0 h 54"/>
                <a:gd name="T6" fmla="*/ 3 w 48"/>
                <a:gd name="T7" fmla="*/ 4 h 54"/>
                <a:gd name="T8" fmla="*/ 10 w 48"/>
                <a:gd name="T9" fmla="*/ 9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solidFill>
              <a:srgbClr val="C0C0C0"/>
            </a:solidFill>
            <a:ln w="9525">
              <a:noFill/>
              <a:round/>
              <a:headEnd/>
              <a:tailEnd/>
            </a:ln>
          </p:spPr>
          <p:txBody>
            <a:bodyPr/>
            <a:lstStyle/>
            <a:p>
              <a:endParaRPr lang="en-US"/>
            </a:p>
          </p:txBody>
        </p:sp>
        <p:sp>
          <p:nvSpPr>
            <p:cNvPr id="67678" name="Freeform 85"/>
            <p:cNvSpPr>
              <a:spLocks/>
            </p:cNvSpPr>
            <p:nvPr/>
          </p:nvSpPr>
          <p:spPr bwMode="auto">
            <a:xfrm>
              <a:off x="2957" y="1796"/>
              <a:ext cx="104" cy="56"/>
            </a:xfrm>
            <a:custGeom>
              <a:avLst/>
              <a:gdLst>
                <a:gd name="T0" fmla="*/ 110821 w 22"/>
                <a:gd name="T1" fmla="*/ 103857 h 12"/>
                <a:gd name="T2" fmla="*/ 155825 w 22"/>
                <a:gd name="T3" fmla="*/ 112919 h 12"/>
                <a:gd name="T4" fmla="*/ 167761 w 22"/>
                <a:gd name="T5" fmla="*/ 112919 h 12"/>
                <a:gd name="T6" fmla="*/ 167761 w 22"/>
                <a:gd name="T7" fmla="*/ 112919 h 12"/>
                <a:gd name="T8" fmla="*/ 167761 w 22"/>
                <a:gd name="T9" fmla="*/ 123783 h 12"/>
                <a:gd name="T10" fmla="*/ 212231 w 22"/>
                <a:gd name="T11" fmla="*/ 103857 h 12"/>
                <a:gd name="T12" fmla="*/ 224276 w 22"/>
                <a:gd name="T13" fmla="*/ 82017 h 12"/>
                <a:gd name="T14" fmla="*/ 245728 w 22"/>
                <a:gd name="T15" fmla="*/ 62090 h 12"/>
                <a:gd name="T16" fmla="*/ 188788 w 22"/>
                <a:gd name="T17" fmla="*/ 42182 h 12"/>
                <a:gd name="T18" fmla="*/ 143780 w 22"/>
                <a:gd name="T19" fmla="*/ 19927 h 12"/>
                <a:gd name="T20" fmla="*/ 101409 w 22"/>
                <a:gd name="T21" fmla="*/ 0 h 12"/>
                <a:gd name="T22" fmla="*/ 101409 w 22"/>
                <a:gd name="T23" fmla="*/ 10869 h 12"/>
                <a:gd name="T24" fmla="*/ 77858 w 22"/>
                <a:gd name="T25" fmla="*/ 0 h 12"/>
                <a:gd name="T26" fmla="*/ 65922 w 22"/>
                <a:gd name="T27" fmla="*/ 10869 h 12"/>
                <a:gd name="T28" fmla="*/ 44895 w 22"/>
                <a:gd name="T29" fmla="*/ 19927 h 12"/>
                <a:gd name="T30" fmla="*/ 21452 w 22"/>
                <a:gd name="T31" fmla="*/ 30795 h 12"/>
                <a:gd name="T32" fmla="*/ 0 w 22"/>
                <a:gd name="T33" fmla="*/ 42182 h 12"/>
                <a:gd name="T34" fmla="*/ 11932 w 22"/>
                <a:gd name="T35" fmla="*/ 50722 h 12"/>
                <a:gd name="T36" fmla="*/ 32963 w 22"/>
                <a:gd name="T37" fmla="*/ 73066 h 12"/>
                <a:gd name="T38" fmla="*/ 56406 w 22"/>
                <a:gd name="T39" fmla="*/ 103857 h 12"/>
                <a:gd name="T40" fmla="*/ 65922 w 22"/>
                <a:gd name="T41" fmla="*/ 112919 h 12"/>
                <a:gd name="T42" fmla="*/ 65922 w 22"/>
                <a:gd name="T43" fmla="*/ 112919 h 12"/>
                <a:gd name="T44" fmla="*/ 101409 w 22"/>
                <a:gd name="T45" fmla="*/ 112919 h 12"/>
                <a:gd name="T46" fmla="*/ 110821 w 22"/>
                <a:gd name="T47" fmla="*/ 10385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3366FF"/>
            </a:solidFill>
            <a:ln w="9525">
              <a:noFill/>
              <a:round/>
              <a:headEnd/>
              <a:tailEnd/>
            </a:ln>
          </p:spPr>
          <p:txBody>
            <a:bodyPr/>
            <a:lstStyle/>
            <a:p>
              <a:endParaRPr lang="en-US"/>
            </a:p>
          </p:txBody>
        </p:sp>
        <p:sp>
          <p:nvSpPr>
            <p:cNvPr id="67679" name="Freeform 86"/>
            <p:cNvSpPr>
              <a:spLocks/>
            </p:cNvSpPr>
            <p:nvPr/>
          </p:nvSpPr>
          <p:spPr bwMode="auto">
            <a:xfrm>
              <a:off x="3019" y="1852"/>
              <a:ext cx="99" cy="55"/>
            </a:xfrm>
            <a:custGeom>
              <a:avLst/>
              <a:gdLst>
                <a:gd name="T0" fmla="*/ 165438 w 21"/>
                <a:gd name="T1" fmla="*/ 0 h 12"/>
                <a:gd name="T2" fmla="*/ 142282 w 21"/>
                <a:gd name="T3" fmla="*/ 10106 h 12"/>
                <a:gd name="T4" fmla="*/ 97741 w 21"/>
                <a:gd name="T5" fmla="*/ 18109 h 12"/>
                <a:gd name="T6" fmla="*/ 65161 w 21"/>
                <a:gd name="T7" fmla="*/ 28210 h 12"/>
                <a:gd name="T8" fmla="*/ 44427 w 21"/>
                <a:gd name="T9" fmla="*/ 28210 h 12"/>
                <a:gd name="T10" fmla="*/ 32580 w 21"/>
                <a:gd name="T11" fmla="*/ 18109 h 12"/>
                <a:gd name="T12" fmla="*/ 20733 w 21"/>
                <a:gd name="T13" fmla="*/ 36593 h 12"/>
                <a:gd name="T14" fmla="*/ 11847 w 21"/>
                <a:gd name="T15" fmla="*/ 64891 h 12"/>
                <a:gd name="T16" fmla="*/ 0 w 21"/>
                <a:gd name="T17" fmla="*/ 64891 h 12"/>
                <a:gd name="T18" fmla="*/ 11847 w 21"/>
                <a:gd name="T19" fmla="*/ 83000 h 12"/>
                <a:gd name="T20" fmla="*/ 44427 w 21"/>
                <a:gd name="T21" fmla="*/ 101108 h 12"/>
                <a:gd name="T22" fmla="*/ 88431 w 21"/>
                <a:gd name="T23" fmla="*/ 111210 h 12"/>
                <a:gd name="T24" fmla="*/ 97741 w 21"/>
                <a:gd name="T25" fmla="*/ 111210 h 12"/>
                <a:gd name="T26" fmla="*/ 142282 w 21"/>
                <a:gd name="T27" fmla="*/ 101108 h 12"/>
                <a:gd name="T28" fmla="*/ 142282 w 21"/>
                <a:gd name="T29" fmla="*/ 101108 h 12"/>
                <a:gd name="T30" fmla="*/ 174862 w 21"/>
                <a:gd name="T31" fmla="*/ 93101 h 12"/>
                <a:gd name="T32" fmla="*/ 198019 w 21"/>
                <a:gd name="T33" fmla="*/ 56508 h 12"/>
                <a:gd name="T34" fmla="*/ 230712 w 21"/>
                <a:gd name="T35" fmla="*/ 10106 h 12"/>
                <a:gd name="T36" fmla="*/ 218757 w 21"/>
                <a:gd name="T37" fmla="*/ 0 h 12"/>
                <a:gd name="T38" fmla="*/ 198019 w 21"/>
                <a:gd name="T39" fmla="*/ 0 h 12"/>
                <a:gd name="T40" fmla="*/ 165438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C0C0C0"/>
            </a:solidFill>
            <a:ln w="9525">
              <a:noFill/>
              <a:round/>
              <a:headEnd/>
              <a:tailEnd/>
            </a:ln>
          </p:spPr>
          <p:txBody>
            <a:bodyPr/>
            <a:lstStyle/>
            <a:p>
              <a:endParaRPr lang="en-US"/>
            </a:p>
          </p:txBody>
        </p:sp>
        <p:sp>
          <p:nvSpPr>
            <p:cNvPr id="67680" name="Freeform 87"/>
            <p:cNvSpPr>
              <a:spLocks/>
            </p:cNvSpPr>
            <p:nvPr/>
          </p:nvSpPr>
          <p:spPr bwMode="auto">
            <a:xfrm>
              <a:off x="3029" y="1824"/>
              <a:ext cx="83" cy="42"/>
            </a:xfrm>
            <a:custGeom>
              <a:avLst/>
              <a:gdLst>
                <a:gd name="T0" fmla="*/ 14 w 108"/>
                <a:gd name="T1" fmla="*/ 2 h 54"/>
                <a:gd name="T2" fmla="*/ 9 w 108"/>
                <a:gd name="T3" fmla="*/ 0 h 54"/>
                <a:gd name="T4" fmla="*/ 9 w 108"/>
                <a:gd name="T5" fmla="*/ 0 h 54"/>
                <a:gd name="T6" fmla="*/ 6 w 108"/>
                <a:gd name="T7" fmla="*/ 2 h 54"/>
                <a:gd name="T8" fmla="*/ 5 w 108"/>
                <a:gd name="T9" fmla="*/ 5 h 54"/>
                <a:gd name="T10" fmla="*/ 0 w 108"/>
                <a:gd name="T11" fmla="*/ 8 h 54"/>
                <a:gd name="T12" fmla="*/ 2 w 108"/>
                <a:gd name="T13" fmla="*/ 11 h 54"/>
                <a:gd name="T14" fmla="*/ 2 w 108"/>
                <a:gd name="T15" fmla="*/ 11 h 54"/>
                <a:gd name="T16" fmla="*/ 2 w 108"/>
                <a:gd name="T17" fmla="*/ 12 h 54"/>
                <a:gd name="T18" fmla="*/ 5 w 108"/>
                <a:gd name="T19" fmla="*/ 12 h 54"/>
                <a:gd name="T20" fmla="*/ 9 w 108"/>
                <a:gd name="T21" fmla="*/ 11 h 54"/>
                <a:gd name="T22" fmla="*/ 14 w 108"/>
                <a:gd name="T23" fmla="*/ 9 h 54"/>
                <a:gd name="T24" fmla="*/ 16 w 108"/>
                <a:gd name="T25" fmla="*/ 8 h 54"/>
                <a:gd name="T26" fmla="*/ 20 w 108"/>
                <a:gd name="T27" fmla="*/ 8 h 54"/>
                <a:gd name="T28" fmla="*/ 22 w 108"/>
                <a:gd name="T29" fmla="*/ 8 h 54"/>
                <a:gd name="T30" fmla="*/ 21 w 108"/>
                <a:gd name="T31" fmla="*/ 7 h 54"/>
                <a:gd name="T32" fmla="*/ 21 w 108"/>
                <a:gd name="T33" fmla="*/ 2 h 54"/>
                <a:gd name="T34" fmla="*/ 19 w 108"/>
                <a:gd name="T35" fmla="*/ 2 h 54"/>
                <a:gd name="T36" fmla="*/ 14 w 108"/>
                <a:gd name="T37" fmla="*/ 2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C0C0C0"/>
            </a:solidFill>
            <a:ln w="9525">
              <a:noFill/>
              <a:round/>
              <a:headEnd/>
              <a:tailEnd/>
            </a:ln>
          </p:spPr>
          <p:txBody>
            <a:bodyPr/>
            <a:lstStyle/>
            <a:p>
              <a:endParaRPr lang="en-US"/>
            </a:p>
          </p:txBody>
        </p:sp>
        <p:sp>
          <p:nvSpPr>
            <p:cNvPr id="67681" name="Freeform 88"/>
            <p:cNvSpPr>
              <a:spLocks/>
            </p:cNvSpPr>
            <p:nvPr/>
          </p:nvSpPr>
          <p:spPr bwMode="auto">
            <a:xfrm>
              <a:off x="3118" y="1946"/>
              <a:ext cx="105" cy="90"/>
            </a:xfrm>
            <a:custGeom>
              <a:avLst/>
              <a:gdLst>
                <a:gd name="T0" fmla="*/ 12 w 132"/>
                <a:gd name="T1" fmla="*/ 2 h 115"/>
                <a:gd name="T2" fmla="*/ 3 w 132"/>
                <a:gd name="T3" fmla="*/ 2 h 115"/>
                <a:gd name="T4" fmla="*/ 0 w 132"/>
                <a:gd name="T5" fmla="*/ 0 h 115"/>
                <a:gd name="T6" fmla="*/ 0 w 132"/>
                <a:gd name="T7" fmla="*/ 2 h 115"/>
                <a:gd name="T8" fmla="*/ 2 w 132"/>
                <a:gd name="T9" fmla="*/ 7 h 115"/>
                <a:gd name="T10" fmla="*/ 0 w 132"/>
                <a:gd name="T11" fmla="*/ 11 h 115"/>
                <a:gd name="T12" fmla="*/ 2 w 132"/>
                <a:gd name="T13" fmla="*/ 14 h 115"/>
                <a:gd name="T14" fmla="*/ 3 w 132"/>
                <a:gd name="T15" fmla="*/ 16 h 115"/>
                <a:gd name="T16" fmla="*/ 3 w 132"/>
                <a:gd name="T17" fmla="*/ 16 h 115"/>
                <a:gd name="T18" fmla="*/ 12 w 132"/>
                <a:gd name="T19" fmla="*/ 16 h 115"/>
                <a:gd name="T20" fmla="*/ 17 w 132"/>
                <a:gd name="T21" fmla="*/ 16 h 115"/>
                <a:gd name="T22" fmla="*/ 18 w 132"/>
                <a:gd name="T23" fmla="*/ 16 h 115"/>
                <a:gd name="T24" fmla="*/ 18 w 132"/>
                <a:gd name="T25" fmla="*/ 16 h 115"/>
                <a:gd name="T26" fmla="*/ 17 w 132"/>
                <a:gd name="T27" fmla="*/ 20 h 115"/>
                <a:gd name="T28" fmla="*/ 15 w 132"/>
                <a:gd name="T29" fmla="*/ 21 h 115"/>
                <a:gd name="T30" fmla="*/ 17 w 132"/>
                <a:gd name="T31" fmla="*/ 27 h 115"/>
                <a:gd name="T32" fmla="*/ 23 w 132"/>
                <a:gd name="T33" fmla="*/ 22 h 115"/>
                <a:gd name="T34" fmla="*/ 29 w 132"/>
                <a:gd name="T35" fmla="*/ 22 h 115"/>
                <a:gd name="T36" fmla="*/ 33 w 132"/>
                <a:gd name="T37" fmla="*/ 18 h 115"/>
                <a:gd name="T38" fmla="*/ 33 w 132"/>
                <a:gd name="T39" fmla="*/ 18 h 115"/>
                <a:gd name="T40" fmla="*/ 24 w 132"/>
                <a:gd name="T41" fmla="*/ 16 h 115"/>
                <a:gd name="T42" fmla="*/ 23 w 132"/>
                <a:gd name="T43" fmla="*/ 8 h 115"/>
                <a:gd name="T44" fmla="*/ 29 w 132"/>
                <a:gd name="T45" fmla="*/ 2 h 115"/>
                <a:gd name="T46" fmla="*/ 29 w 132"/>
                <a:gd name="T47" fmla="*/ 2 h 115"/>
                <a:gd name="T48" fmla="*/ 20 w 132"/>
                <a:gd name="T49" fmla="*/ 0 h 115"/>
                <a:gd name="T50" fmla="*/ 12 w 132"/>
                <a:gd name="T51" fmla="*/ 2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solidFill>
              <a:schemeClr val="bg1">
                <a:lumMod val="75000"/>
              </a:schemeClr>
            </a:solidFill>
            <a:ln w="9525">
              <a:noFill/>
              <a:round/>
              <a:headEnd/>
              <a:tailEnd/>
            </a:ln>
          </p:spPr>
          <p:txBody>
            <a:bodyPr/>
            <a:lstStyle/>
            <a:p>
              <a:endParaRPr lang="en-US"/>
            </a:p>
          </p:txBody>
        </p:sp>
        <p:sp>
          <p:nvSpPr>
            <p:cNvPr id="67682" name="Freeform 89"/>
            <p:cNvSpPr>
              <a:spLocks/>
            </p:cNvSpPr>
            <p:nvPr/>
          </p:nvSpPr>
          <p:spPr bwMode="auto">
            <a:xfrm>
              <a:off x="3051" y="1904"/>
              <a:ext cx="76" cy="132"/>
            </a:xfrm>
            <a:custGeom>
              <a:avLst/>
              <a:gdLst>
                <a:gd name="T0" fmla="*/ 103854 w 16"/>
                <a:gd name="T1" fmla="*/ 263293 h 28"/>
                <a:gd name="T2" fmla="*/ 103854 w 16"/>
                <a:gd name="T3" fmla="*/ 251446 h 28"/>
                <a:gd name="T4" fmla="*/ 149611 w 16"/>
                <a:gd name="T5" fmla="*/ 242027 h 28"/>
                <a:gd name="T6" fmla="*/ 183792 w 16"/>
                <a:gd name="T7" fmla="*/ 230712 h 28"/>
                <a:gd name="T8" fmla="*/ 171589 w 16"/>
                <a:gd name="T9" fmla="*/ 209442 h 28"/>
                <a:gd name="T10" fmla="*/ 159358 w 16"/>
                <a:gd name="T11" fmla="*/ 186177 h 28"/>
                <a:gd name="T12" fmla="*/ 171589 w 16"/>
                <a:gd name="T13" fmla="*/ 153591 h 28"/>
                <a:gd name="T14" fmla="*/ 159358 w 16"/>
                <a:gd name="T15" fmla="*/ 121011 h 28"/>
                <a:gd name="T16" fmla="*/ 159358 w 16"/>
                <a:gd name="T17" fmla="*/ 97741 h 28"/>
                <a:gd name="T18" fmla="*/ 149611 w 16"/>
                <a:gd name="T19" fmla="*/ 77008 h 28"/>
                <a:gd name="T20" fmla="*/ 91627 w 16"/>
                <a:gd name="T21" fmla="*/ 32580 h 28"/>
                <a:gd name="T22" fmla="*/ 67730 w 16"/>
                <a:gd name="T23" fmla="*/ 0 h 28"/>
                <a:gd name="T24" fmla="*/ 23892 w 16"/>
                <a:gd name="T25" fmla="*/ 11847 h 28"/>
                <a:gd name="T26" fmla="*/ 23892 w 16"/>
                <a:gd name="T27" fmla="*/ 20733 h 28"/>
                <a:gd name="T28" fmla="*/ 33549 w 16"/>
                <a:gd name="T29" fmla="*/ 44427 h 28"/>
                <a:gd name="T30" fmla="*/ 33549 w 16"/>
                <a:gd name="T31" fmla="*/ 65161 h 28"/>
                <a:gd name="T32" fmla="*/ 45757 w 16"/>
                <a:gd name="T33" fmla="*/ 97741 h 28"/>
                <a:gd name="T34" fmla="*/ 12207 w 16"/>
                <a:gd name="T35" fmla="*/ 142282 h 28"/>
                <a:gd name="T36" fmla="*/ 0 w 16"/>
                <a:gd name="T37" fmla="*/ 198019 h 28"/>
                <a:gd name="T38" fmla="*/ 45757 w 16"/>
                <a:gd name="T39" fmla="*/ 230712 h 28"/>
                <a:gd name="T40" fmla="*/ 45757 w 16"/>
                <a:gd name="T41" fmla="*/ 263293 h 28"/>
                <a:gd name="T42" fmla="*/ 67730 w 16"/>
                <a:gd name="T43" fmla="*/ 307188 h 28"/>
                <a:gd name="T44" fmla="*/ 91627 w 16"/>
                <a:gd name="T45" fmla="*/ 286449 h 28"/>
                <a:gd name="T46" fmla="*/ 103854 w 16"/>
                <a:gd name="T47" fmla="*/ 263293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C0C0C0"/>
            </a:solidFill>
            <a:ln w="9525">
              <a:noFill/>
              <a:round/>
              <a:headEnd/>
              <a:tailEnd/>
            </a:ln>
          </p:spPr>
          <p:txBody>
            <a:bodyPr/>
            <a:lstStyle/>
            <a:p>
              <a:endParaRPr lang="en-US"/>
            </a:p>
          </p:txBody>
        </p:sp>
        <p:sp>
          <p:nvSpPr>
            <p:cNvPr id="67683" name="Freeform 90"/>
            <p:cNvSpPr>
              <a:spLocks/>
            </p:cNvSpPr>
            <p:nvPr/>
          </p:nvSpPr>
          <p:spPr bwMode="auto">
            <a:xfrm>
              <a:off x="2981" y="1884"/>
              <a:ext cx="88" cy="103"/>
            </a:xfrm>
            <a:custGeom>
              <a:avLst/>
              <a:gdLst>
                <a:gd name="T0" fmla="*/ 187787 w 19"/>
                <a:gd name="T1" fmla="*/ 137411 h 22"/>
                <a:gd name="T2" fmla="*/ 176760 w 19"/>
                <a:gd name="T3" fmla="*/ 105697 h 22"/>
                <a:gd name="T4" fmla="*/ 176760 w 19"/>
                <a:gd name="T5" fmla="*/ 83116 h 22"/>
                <a:gd name="T6" fmla="*/ 168418 w 19"/>
                <a:gd name="T7" fmla="*/ 62910 h 22"/>
                <a:gd name="T8" fmla="*/ 168418 w 19"/>
                <a:gd name="T9" fmla="*/ 51926 h 22"/>
                <a:gd name="T10" fmla="*/ 157881 w 19"/>
                <a:gd name="T11" fmla="*/ 51926 h 22"/>
                <a:gd name="T12" fmla="*/ 119226 w 19"/>
                <a:gd name="T13" fmla="*/ 42787 h 22"/>
                <a:gd name="T14" fmla="*/ 89709 w 19"/>
                <a:gd name="T15" fmla="*/ 20211 h 22"/>
                <a:gd name="T16" fmla="*/ 78686 w 19"/>
                <a:gd name="T17" fmla="*/ 0 h 22"/>
                <a:gd name="T18" fmla="*/ 49275 w 19"/>
                <a:gd name="T19" fmla="*/ 20211 h 22"/>
                <a:gd name="T20" fmla="*/ 10639 w 19"/>
                <a:gd name="T21" fmla="*/ 20211 h 22"/>
                <a:gd name="T22" fmla="*/ 0 w 19"/>
                <a:gd name="T23" fmla="*/ 20211 h 22"/>
                <a:gd name="T24" fmla="*/ 0 w 19"/>
                <a:gd name="T25" fmla="*/ 51926 h 22"/>
                <a:gd name="T26" fmla="*/ 0 w 19"/>
                <a:gd name="T27" fmla="*/ 74502 h 22"/>
                <a:gd name="T28" fmla="*/ 19369 w 19"/>
                <a:gd name="T29" fmla="*/ 74502 h 22"/>
                <a:gd name="T30" fmla="*/ 59808 w 19"/>
                <a:gd name="T31" fmla="*/ 125927 h 22"/>
                <a:gd name="T32" fmla="*/ 78686 w 19"/>
                <a:gd name="T33" fmla="*/ 180199 h 22"/>
                <a:gd name="T34" fmla="*/ 147243 w 19"/>
                <a:gd name="T35" fmla="*/ 231624 h 22"/>
                <a:gd name="T36" fmla="*/ 157881 w 19"/>
                <a:gd name="T37" fmla="*/ 180199 h 22"/>
                <a:gd name="T38" fmla="*/ 187787 w 19"/>
                <a:gd name="T39" fmla="*/ 137411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339966"/>
            </a:solidFill>
            <a:ln w="9525">
              <a:noFill/>
              <a:round/>
              <a:headEnd/>
              <a:tailEnd/>
            </a:ln>
          </p:spPr>
          <p:txBody>
            <a:bodyPr/>
            <a:lstStyle/>
            <a:p>
              <a:endParaRPr lang="en-US"/>
            </a:p>
          </p:txBody>
        </p:sp>
        <p:sp>
          <p:nvSpPr>
            <p:cNvPr id="67684" name="Freeform 91"/>
            <p:cNvSpPr>
              <a:spLocks/>
            </p:cNvSpPr>
            <p:nvPr/>
          </p:nvSpPr>
          <p:spPr bwMode="auto">
            <a:xfrm>
              <a:off x="3075" y="1687"/>
              <a:ext cx="47" cy="28"/>
            </a:xfrm>
            <a:custGeom>
              <a:avLst/>
              <a:gdLst>
                <a:gd name="T0" fmla="*/ 13 w 60"/>
                <a:gd name="T1" fmla="*/ 8 h 36"/>
                <a:gd name="T2" fmla="*/ 14 w 60"/>
                <a:gd name="T3" fmla="*/ 5 h 36"/>
                <a:gd name="T4" fmla="*/ 13 w 60"/>
                <a:gd name="T5" fmla="*/ 2 h 36"/>
                <a:gd name="T6" fmla="*/ 10 w 60"/>
                <a:gd name="T7" fmla="*/ 2 h 36"/>
                <a:gd name="T8" fmla="*/ 7 w 60"/>
                <a:gd name="T9" fmla="*/ 0 h 36"/>
                <a:gd name="T10" fmla="*/ 4 w 60"/>
                <a:gd name="T11" fmla="*/ 0 h 36"/>
                <a:gd name="T12" fmla="*/ 2 w 60"/>
                <a:gd name="T13" fmla="*/ 2 h 36"/>
                <a:gd name="T14" fmla="*/ 0 w 60"/>
                <a:gd name="T15" fmla="*/ 4 h 36"/>
                <a:gd name="T16" fmla="*/ 2 w 60"/>
                <a:gd name="T17" fmla="*/ 7 h 36"/>
                <a:gd name="T18" fmla="*/ 13 w 60"/>
                <a:gd name="T19" fmla="*/ 8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C0C0C0"/>
            </a:solidFill>
            <a:ln w="9525">
              <a:noFill/>
              <a:round/>
              <a:headEnd/>
              <a:tailEnd/>
            </a:ln>
          </p:spPr>
          <p:txBody>
            <a:bodyPr/>
            <a:lstStyle/>
            <a:p>
              <a:endParaRPr lang="en-US"/>
            </a:p>
          </p:txBody>
        </p:sp>
        <p:sp>
          <p:nvSpPr>
            <p:cNvPr id="67685" name="Freeform 92"/>
            <p:cNvSpPr>
              <a:spLocks/>
            </p:cNvSpPr>
            <p:nvPr/>
          </p:nvSpPr>
          <p:spPr bwMode="auto">
            <a:xfrm>
              <a:off x="2990" y="1701"/>
              <a:ext cx="146" cy="131"/>
            </a:xfrm>
            <a:custGeom>
              <a:avLst/>
              <a:gdLst>
                <a:gd name="T0" fmla="*/ 11802 w 31"/>
                <a:gd name="T1" fmla="*/ 94428 h 28"/>
                <a:gd name="T2" fmla="*/ 11802 w 31"/>
                <a:gd name="T3" fmla="*/ 105375 h 28"/>
                <a:gd name="T4" fmla="*/ 11802 w 31"/>
                <a:gd name="T5" fmla="*/ 136521 h 28"/>
                <a:gd name="T6" fmla="*/ 20694 w 31"/>
                <a:gd name="T7" fmla="*/ 179227 h 28"/>
                <a:gd name="T8" fmla="*/ 20694 w 31"/>
                <a:gd name="T9" fmla="*/ 210859 h 28"/>
                <a:gd name="T10" fmla="*/ 64970 w 31"/>
                <a:gd name="T11" fmla="*/ 230930 h 28"/>
                <a:gd name="T12" fmla="*/ 108756 w 31"/>
                <a:gd name="T13" fmla="*/ 251113 h 28"/>
                <a:gd name="T14" fmla="*/ 164316 w 31"/>
                <a:gd name="T15" fmla="*/ 273523 h 28"/>
                <a:gd name="T16" fmla="*/ 164316 w 31"/>
                <a:gd name="T17" fmla="*/ 273523 h 28"/>
                <a:gd name="T18" fmla="*/ 206105 w 31"/>
                <a:gd name="T19" fmla="*/ 293707 h 28"/>
                <a:gd name="T20" fmla="*/ 250404 w 31"/>
                <a:gd name="T21" fmla="*/ 293707 h 28"/>
                <a:gd name="T22" fmla="*/ 273604 w 31"/>
                <a:gd name="T23" fmla="*/ 293707 h 28"/>
                <a:gd name="T24" fmla="*/ 294166 w 31"/>
                <a:gd name="T25" fmla="*/ 293707 h 28"/>
                <a:gd name="T26" fmla="*/ 317366 w 31"/>
                <a:gd name="T27" fmla="*/ 241985 h 28"/>
                <a:gd name="T28" fmla="*/ 338461 w 31"/>
                <a:gd name="T29" fmla="*/ 219874 h 28"/>
                <a:gd name="T30" fmla="*/ 326659 w 31"/>
                <a:gd name="T31" fmla="*/ 179227 h 28"/>
                <a:gd name="T32" fmla="*/ 326659 w 31"/>
                <a:gd name="T33" fmla="*/ 157205 h 28"/>
                <a:gd name="T34" fmla="*/ 317366 w 31"/>
                <a:gd name="T35" fmla="*/ 125554 h 28"/>
                <a:gd name="T36" fmla="*/ 338461 w 31"/>
                <a:gd name="T37" fmla="*/ 105375 h 28"/>
                <a:gd name="T38" fmla="*/ 326659 w 31"/>
                <a:gd name="T39" fmla="*/ 62777 h 28"/>
                <a:gd name="T40" fmla="*/ 305988 w 31"/>
                <a:gd name="T41" fmla="*/ 31651 h 28"/>
                <a:gd name="T42" fmla="*/ 294166 w 31"/>
                <a:gd name="T43" fmla="*/ 31651 h 28"/>
                <a:gd name="T44" fmla="*/ 217907 w 31"/>
                <a:gd name="T45" fmla="*/ 20183 h 28"/>
                <a:gd name="T46" fmla="*/ 196813 w 31"/>
                <a:gd name="T47" fmla="*/ 0 h 28"/>
                <a:gd name="T48" fmla="*/ 196813 w 31"/>
                <a:gd name="T49" fmla="*/ 11055 h 28"/>
                <a:gd name="T50" fmla="*/ 164316 w 31"/>
                <a:gd name="T51" fmla="*/ 11055 h 28"/>
                <a:gd name="T52" fmla="*/ 153050 w 31"/>
                <a:gd name="T53" fmla="*/ 0 h 28"/>
                <a:gd name="T54" fmla="*/ 141229 w 31"/>
                <a:gd name="T55" fmla="*/ 0 h 28"/>
                <a:gd name="T56" fmla="*/ 55584 w 31"/>
                <a:gd name="T57" fmla="*/ 31651 h 28"/>
                <a:gd name="T58" fmla="*/ 11802 w 31"/>
                <a:gd name="T59" fmla="*/ 51722 h 28"/>
                <a:gd name="T60" fmla="*/ 0 w 31"/>
                <a:gd name="T61" fmla="*/ 42594 h 28"/>
                <a:gd name="T62" fmla="*/ 0 w 31"/>
                <a:gd name="T63" fmla="*/ 62777 h 28"/>
                <a:gd name="T64" fmla="*/ 11802 w 31"/>
                <a:gd name="T65" fmla="*/ 94428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0000"/>
            </a:solidFill>
            <a:ln w="9525">
              <a:noFill/>
              <a:round/>
              <a:headEnd/>
              <a:tailEnd/>
            </a:ln>
          </p:spPr>
          <p:txBody>
            <a:bodyPr/>
            <a:lstStyle/>
            <a:p>
              <a:endParaRPr lang="en-US"/>
            </a:p>
          </p:txBody>
        </p:sp>
        <p:sp>
          <p:nvSpPr>
            <p:cNvPr id="67686" name="Freeform 93"/>
            <p:cNvSpPr>
              <a:spLocks/>
            </p:cNvSpPr>
            <p:nvPr/>
          </p:nvSpPr>
          <p:spPr bwMode="auto">
            <a:xfrm>
              <a:off x="2871" y="1870"/>
              <a:ext cx="67" cy="37"/>
            </a:xfrm>
            <a:custGeom>
              <a:avLst/>
              <a:gdLst>
                <a:gd name="T0" fmla="*/ 18 w 84"/>
                <a:gd name="T1" fmla="*/ 2 h 48"/>
                <a:gd name="T2" fmla="*/ 15 w 84"/>
                <a:gd name="T3" fmla="*/ 2 h 48"/>
                <a:gd name="T4" fmla="*/ 12 w 84"/>
                <a:gd name="T5" fmla="*/ 0 h 48"/>
                <a:gd name="T6" fmla="*/ 8 w 84"/>
                <a:gd name="T7" fmla="*/ 2 h 48"/>
                <a:gd name="T8" fmla="*/ 6 w 84"/>
                <a:gd name="T9" fmla="*/ 0 h 48"/>
                <a:gd name="T10" fmla="*/ 6 w 84"/>
                <a:gd name="T11" fmla="*/ 0 h 48"/>
                <a:gd name="T12" fmla="*/ 5 w 84"/>
                <a:gd name="T13" fmla="*/ 2 h 48"/>
                <a:gd name="T14" fmla="*/ 0 w 84"/>
                <a:gd name="T15" fmla="*/ 5 h 48"/>
                <a:gd name="T16" fmla="*/ 0 w 84"/>
                <a:gd name="T17" fmla="*/ 8 h 48"/>
                <a:gd name="T18" fmla="*/ 3 w 84"/>
                <a:gd name="T19" fmla="*/ 8 h 48"/>
                <a:gd name="T20" fmla="*/ 5 w 84"/>
                <a:gd name="T21" fmla="*/ 10 h 48"/>
                <a:gd name="T22" fmla="*/ 5 w 84"/>
                <a:gd name="T23" fmla="*/ 10 h 48"/>
                <a:gd name="T24" fmla="*/ 6 w 84"/>
                <a:gd name="T25" fmla="*/ 10 h 48"/>
                <a:gd name="T26" fmla="*/ 11 w 84"/>
                <a:gd name="T27" fmla="*/ 8 h 48"/>
                <a:gd name="T28" fmla="*/ 12 w 84"/>
                <a:gd name="T29" fmla="*/ 9 h 48"/>
                <a:gd name="T30" fmla="*/ 18 w 84"/>
                <a:gd name="T31" fmla="*/ 8 h 48"/>
                <a:gd name="T32" fmla="*/ 20 w 84"/>
                <a:gd name="T33" fmla="*/ 6 h 48"/>
                <a:gd name="T34" fmla="*/ 22 w 84"/>
                <a:gd name="T35" fmla="*/ 6 h 48"/>
                <a:gd name="T36" fmla="*/ 20 w 84"/>
                <a:gd name="T37" fmla="*/ 5 h 48"/>
                <a:gd name="T38" fmla="*/ 18 w 84"/>
                <a:gd name="T39" fmla="*/ 2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solidFill>
              <a:srgbClr val="339966"/>
            </a:solidFill>
            <a:ln w="9525">
              <a:noFill/>
              <a:round/>
              <a:headEnd/>
              <a:tailEnd/>
            </a:ln>
          </p:spPr>
          <p:txBody>
            <a:bodyPr/>
            <a:lstStyle/>
            <a:p>
              <a:endParaRPr lang="en-US"/>
            </a:p>
          </p:txBody>
        </p:sp>
        <p:sp>
          <p:nvSpPr>
            <p:cNvPr id="67687" name="Freeform 94"/>
            <p:cNvSpPr>
              <a:spLocks/>
            </p:cNvSpPr>
            <p:nvPr/>
          </p:nvSpPr>
          <p:spPr bwMode="auto">
            <a:xfrm>
              <a:off x="2900" y="1626"/>
              <a:ext cx="43" cy="75"/>
            </a:xfrm>
            <a:custGeom>
              <a:avLst/>
              <a:gdLst>
                <a:gd name="T0" fmla="*/ 72407 w 9"/>
                <a:gd name="T1" fmla="*/ 169936 h 16"/>
                <a:gd name="T2" fmla="*/ 59875 w 9"/>
                <a:gd name="T3" fmla="*/ 138122 h 16"/>
                <a:gd name="T4" fmla="*/ 72407 w 9"/>
                <a:gd name="T5" fmla="*/ 95077 h 16"/>
                <a:gd name="T6" fmla="*/ 94891 w 9"/>
                <a:gd name="T7" fmla="*/ 95077 h 16"/>
                <a:gd name="T8" fmla="*/ 106764 w 9"/>
                <a:gd name="T9" fmla="*/ 74883 h 16"/>
                <a:gd name="T10" fmla="*/ 82335 w 9"/>
                <a:gd name="T11" fmla="*/ 63239 h 16"/>
                <a:gd name="T12" fmla="*/ 82335 w 9"/>
                <a:gd name="T13" fmla="*/ 42956 h 16"/>
                <a:gd name="T14" fmla="*/ 82335 w 9"/>
                <a:gd name="T15" fmla="*/ 0 h 16"/>
                <a:gd name="T16" fmla="*/ 47434 w 9"/>
                <a:gd name="T17" fmla="*/ 20283 h 16"/>
                <a:gd name="T18" fmla="*/ 12532 w 9"/>
                <a:gd name="T19" fmla="*/ 31814 h 16"/>
                <a:gd name="T20" fmla="*/ 0 w 9"/>
                <a:gd name="T21" fmla="*/ 74883 h 16"/>
                <a:gd name="T22" fmla="*/ 0 w 9"/>
                <a:gd name="T23" fmla="*/ 117816 h 16"/>
                <a:gd name="T24" fmla="*/ 24973 w 9"/>
                <a:gd name="T25" fmla="*/ 126473 h 16"/>
                <a:gd name="T26" fmla="*/ 34902 w 9"/>
                <a:gd name="T27" fmla="*/ 169936 h 16"/>
                <a:gd name="T28" fmla="*/ 47434 w 9"/>
                <a:gd name="T29" fmla="*/ 158311 h 16"/>
                <a:gd name="T30" fmla="*/ 72407 w 9"/>
                <a:gd name="T31" fmla="*/ 169936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3366FF"/>
            </a:solidFill>
            <a:ln w="9525">
              <a:noFill/>
              <a:round/>
              <a:headEnd/>
              <a:tailEnd/>
            </a:ln>
          </p:spPr>
          <p:txBody>
            <a:bodyPr/>
            <a:lstStyle/>
            <a:p>
              <a:endParaRPr lang="en-US"/>
            </a:p>
          </p:txBody>
        </p:sp>
        <p:sp>
          <p:nvSpPr>
            <p:cNvPr id="67688" name="Freeform 95"/>
            <p:cNvSpPr>
              <a:spLocks/>
            </p:cNvSpPr>
            <p:nvPr/>
          </p:nvSpPr>
          <p:spPr bwMode="auto">
            <a:xfrm>
              <a:off x="2819" y="1780"/>
              <a:ext cx="52" cy="48"/>
            </a:xfrm>
            <a:custGeom>
              <a:avLst/>
              <a:gdLst>
                <a:gd name="T0" fmla="*/ 5 w 66"/>
                <a:gd name="T1" fmla="*/ 8 h 60"/>
                <a:gd name="T2" fmla="*/ 6 w 66"/>
                <a:gd name="T3" fmla="*/ 11 h 60"/>
                <a:gd name="T4" fmla="*/ 8 w 66"/>
                <a:gd name="T5" fmla="*/ 12 h 60"/>
                <a:gd name="T6" fmla="*/ 12 w 66"/>
                <a:gd name="T7" fmla="*/ 14 h 60"/>
                <a:gd name="T8" fmla="*/ 13 w 66"/>
                <a:gd name="T9" fmla="*/ 15 h 60"/>
                <a:gd name="T10" fmla="*/ 14 w 66"/>
                <a:gd name="T11" fmla="*/ 12 h 60"/>
                <a:gd name="T12" fmla="*/ 16 w 66"/>
                <a:gd name="T13" fmla="*/ 9 h 60"/>
                <a:gd name="T14" fmla="*/ 14 w 66"/>
                <a:gd name="T15" fmla="*/ 6 h 60"/>
                <a:gd name="T16" fmla="*/ 14 w 66"/>
                <a:gd name="T17" fmla="*/ 6 h 60"/>
                <a:gd name="T18" fmla="*/ 13 w 66"/>
                <a:gd name="T19" fmla="*/ 5 h 60"/>
                <a:gd name="T20" fmla="*/ 12 w 66"/>
                <a:gd name="T21" fmla="*/ 3 h 60"/>
                <a:gd name="T22" fmla="*/ 8 w 66"/>
                <a:gd name="T23" fmla="*/ 2 h 60"/>
                <a:gd name="T24" fmla="*/ 6 w 66"/>
                <a:gd name="T25" fmla="*/ 2 h 60"/>
                <a:gd name="T26" fmla="*/ 5 w 66"/>
                <a:gd name="T27" fmla="*/ 0 h 60"/>
                <a:gd name="T28" fmla="*/ 2 w 66"/>
                <a:gd name="T29" fmla="*/ 2 h 60"/>
                <a:gd name="T30" fmla="*/ 0 w 66"/>
                <a:gd name="T31" fmla="*/ 3 h 60"/>
                <a:gd name="T32" fmla="*/ 2 w 66"/>
                <a:gd name="T33" fmla="*/ 6 h 60"/>
                <a:gd name="T34" fmla="*/ 5 w 66"/>
                <a:gd name="T35" fmla="*/ 8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C0C0C0"/>
            </a:solidFill>
            <a:ln w="9525">
              <a:noFill/>
              <a:round/>
              <a:headEnd/>
              <a:tailEnd/>
            </a:ln>
          </p:spPr>
          <p:txBody>
            <a:bodyPr/>
            <a:lstStyle/>
            <a:p>
              <a:endParaRPr lang="en-US"/>
            </a:p>
          </p:txBody>
        </p:sp>
        <p:sp>
          <p:nvSpPr>
            <p:cNvPr id="67689" name="Freeform 96"/>
            <p:cNvSpPr>
              <a:spLocks/>
            </p:cNvSpPr>
            <p:nvPr/>
          </p:nvSpPr>
          <p:spPr bwMode="auto">
            <a:xfrm>
              <a:off x="2782" y="2317"/>
              <a:ext cx="237" cy="174"/>
            </a:xfrm>
            <a:custGeom>
              <a:avLst/>
              <a:gdLst>
                <a:gd name="T0" fmla="*/ 16 w 300"/>
                <a:gd name="T1" fmla="*/ 51 h 223"/>
                <a:gd name="T2" fmla="*/ 19 w 300"/>
                <a:gd name="T3" fmla="*/ 46 h 223"/>
                <a:gd name="T4" fmla="*/ 25 w 300"/>
                <a:gd name="T5" fmla="*/ 46 h 223"/>
                <a:gd name="T6" fmla="*/ 34 w 300"/>
                <a:gd name="T7" fmla="*/ 48 h 223"/>
                <a:gd name="T8" fmla="*/ 39 w 300"/>
                <a:gd name="T9" fmla="*/ 46 h 223"/>
                <a:gd name="T10" fmla="*/ 48 w 300"/>
                <a:gd name="T11" fmla="*/ 46 h 223"/>
                <a:gd name="T12" fmla="*/ 55 w 300"/>
                <a:gd name="T13" fmla="*/ 44 h 223"/>
                <a:gd name="T14" fmla="*/ 62 w 300"/>
                <a:gd name="T15" fmla="*/ 40 h 223"/>
                <a:gd name="T16" fmla="*/ 70 w 300"/>
                <a:gd name="T17" fmla="*/ 31 h 223"/>
                <a:gd name="T18" fmla="*/ 73 w 300"/>
                <a:gd name="T19" fmla="*/ 15 h 223"/>
                <a:gd name="T20" fmla="*/ 70 w 300"/>
                <a:gd name="T21" fmla="*/ 12 h 223"/>
                <a:gd name="T22" fmla="*/ 69 w 300"/>
                <a:gd name="T23" fmla="*/ 5 h 223"/>
                <a:gd name="T24" fmla="*/ 69 w 300"/>
                <a:gd name="T25" fmla="*/ 4 h 223"/>
                <a:gd name="T26" fmla="*/ 69 w 300"/>
                <a:gd name="T27" fmla="*/ 4 h 223"/>
                <a:gd name="T28" fmla="*/ 66 w 300"/>
                <a:gd name="T29" fmla="*/ 2 h 223"/>
                <a:gd name="T30" fmla="*/ 54 w 300"/>
                <a:gd name="T31" fmla="*/ 0 h 223"/>
                <a:gd name="T32" fmla="*/ 28 w 300"/>
                <a:gd name="T33" fmla="*/ 16 h 223"/>
                <a:gd name="T34" fmla="*/ 19 w 300"/>
                <a:gd name="T35" fmla="*/ 21 h 223"/>
                <a:gd name="T36" fmla="*/ 19 w 300"/>
                <a:gd name="T37" fmla="*/ 21 h 223"/>
                <a:gd name="T38" fmla="*/ 19 w 300"/>
                <a:gd name="T39" fmla="*/ 32 h 223"/>
                <a:gd name="T40" fmla="*/ 16 w 300"/>
                <a:gd name="T41" fmla="*/ 36 h 223"/>
                <a:gd name="T42" fmla="*/ 6 w 300"/>
                <a:gd name="T43" fmla="*/ 37 h 223"/>
                <a:gd name="T44" fmla="*/ 0 w 300"/>
                <a:gd name="T45" fmla="*/ 37 h 223"/>
                <a:gd name="T46" fmla="*/ 3 w 300"/>
                <a:gd name="T47" fmla="*/ 44 h 223"/>
                <a:gd name="T48" fmla="*/ 8 w 300"/>
                <a:gd name="T49" fmla="*/ 48 h 223"/>
                <a:gd name="T50" fmla="*/ 12 w 300"/>
                <a:gd name="T51" fmla="*/ 48 h 223"/>
                <a:gd name="T52" fmla="*/ 14 w 300"/>
                <a:gd name="T53" fmla="*/ 51 h 223"/>
                <a:gd name="T54" fmla="*/ 16 w 300"/>
                <a:gd name="T55" fmla="*/ 51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C0C0C0"/>
            </a:solidFill>
            <a:ln w="9525">
              <a:noFill/>
              <a:round/>
              <a:headEnd/>
              <a:tailEnd/>
            </a:ln>
          </p:spPr>
          <p:txBody>
            <a:bodyPr/>
            <a:lstStyle/>
            <a:p>
              <a:endParaRPr lang="en-US"/>
            </a:p>
          </p:txBody>
        </p:sp>
        <p:sp>
          <p:nvSpPr>
            <p:cNvPr id="67690" name="Freeform 97"/>
            <p:cNvSpPr>
              <a:spLocks/>
            </p:cNvSpPr>
            <p:nvPr/>
          </p:nvSpPr>
          <p:spPr bwMode="auto">
            <a:xfrm>
              <a:off x="2782" y="2317"/>
              <a:ext cx="237" cy="174"/>
            </a:xfrm>
            <a:custGeom>
              <a:avLst/>
              <a:gdLst>
                <a:gd name="T0" fmla="*/ 16 w 300"/>
                <a:gd name="T1" fmla="*/ 51 h 223"/>
                <a:gd name="T2" fmla="*/ 19 w 300"/>
                <a:gd name="T3" fmla="*/ 46 h 223"/>
                <a:gd name="T4" fmla="*/ 25 w 300"/>
                <a:gd name="T5" fmla="*/ 46 h 223"/>
                <a:gd name="T6" fmla="*/ 34 w 300"/>
                <a:gd name="T7" fmla="*/ 48 h 223"/>
                <a:gd name="T8" fmla="*/ 39 w 300"/>
                <a:gd name="T9" fmla="*/ 46 h 223"/>
                <a:gd name="T10" fmla="*/ 48 w 300"/>
                <a:gd name="T11" fmla="*/ 46 h 223"/>
                <a:gd name="T12" fmla="*/ 55 w 300"/>
                <a:gd name="T13" fmla="*/ 44 h 223"/>
                <a:gd name="T14" fmla="*/ 62 w 300"/>
                <a:gd name="T15" fmla="*/ 40 h 223"/>
                <a:gd name="T16" fmla="*/ 70 w 300"/>
                <a:gd name="T17" fmla="*/ 31 h 223"/>
                <a:gd name="T18" fmla="*/ 73 w 300"/>
                <a:gd name="T19" fmla="*/ 15 h 223"/>
                <a:gd name="T20" fmla="*/ 70 w 300"/>
                <a:gd name="T21" fmla="*/ 12 h 223"/>
                <a:gd name="T22" fmla="*/ 69 w 300"/>
                <a:gd name="T23" fmla="*/ 5 h 223"/>
                <a:gd name="T24" fmla="*/ 69 w 300"/>
                <a:gd name="T25" fmla="*/ 4 h 223"/>
                <a:gd name="T26" fmla="*/ 69 w 300"/>
                <a:gd name="T27" fmla="*/ 4 h 223"/>
                <a:gd name="T28" fmla="*/ 66 w 300"/>
                <a:gd name="T29" fmla="*/ 2 h 223"/>
                <a:gd name="T30" fmla="*/ 54 w 300"/>
                <a:gd name="T31" fmla="*/ 0 h 223"/>
                <a:gd name="T32" fmla="*/ 28 w 300"/>
                <a:gd name="T33" fmla="*/ 16 h 223"/>
                <a:gd name="T34" fmla="*/ 19 w 300"/>
                <a:gd name="T35" fmla="*/ 21 h 223"/>
                <a:gd name="T36" fmla="*/ 19 w 300"/>
                <a:gd name="T37" fmla="*/ 21 h 223"/>
                <a:gd name="T38" fmla="*/ 19 w 300"/>
                <a:gd name="T39" fmla="*/ 32 h 223"/>
                <a:gd name="T40" fmla="*/ 16 w 300"/>
                <a:gd name="T41" fmla="*/ 36 h 223"/>
                <a:gd name="T42" fmla="*/ 6 w 300"/>
                <a:gd name="T43" fmla="*/ 37 h 223"/>
                <a:gd name="T44" fmla="*/ 0 w 300"/>
                <a:gd name="T45" fmla="*/ 37 h 223"/>
                <a:gd name="T46" fmla="*/ 3 w 300"/>
                <a:gd name="T47" fmla="*/ 44 h 223"/>
                <a:gd name="T48" fmla="*/ 8 w 300"/>
                <a:gd name="T49" fmla="*/ 48 h 223"/>
                <a:gd name="T50" fmla="*/ 12 w 300"/>
                <a:gd name="T51" fmla="*/ 48 h 223"/>
                <a:gd name="T52" fmla="*/ 14 w 300"/>
                <a:gd name="T53" fmla="*/ 51 h 223"/>
                <a:gd name="T54" fmla="*/ 16 w 300"/>
                <a:gd name="T55" fmla="*/ 51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C0C0C0"/>
            </a:solidFill>
            <a:ln w="9525">
              <a:noFill/>
              <a:round/>
              <a:headEnd/>
              <a:tailEnd/>
            </a:ln>
          </p:spPr>
          <p:txBody>
            <a:bodyPr/>
            <a:lstStyle/>
            <a:p>
              <a:endParaRPr lang="en-US"/>
            </a:p>
          </p:txBody>
        </p:sp>
        <p:sp>
          <p:nvSpPr>
            <p:cNvPr id="67691" name="Freeform 98"/>
            <p:cNvSpPr>
              <a:spLocks/>
            </p:cNvSpPr>
            <p:nvPr/>
          </p:nvSpPr>
          <p:spPr bwMode="auto">
            <a:xfrm>
              <a:off x="2598" y="2293"/>
              <a:ext cx="245" cy="231"/>
            </a:xfrm>
            <a:custGeom>
              <a:avLst/>
              <a:gdLst>
                <a:gd name="T0" fmla="*/ 262211 w 52"/>
                <a:gd name="T1" fmla="*/ 482050 h 49"/>
                <a:gd name="T2" fmla="*/ 294730 w 52"/>
                <a:gd name="T3" fmla="*/ 440046 h 49"/>
                <a:gd name="T4" fmla="*/ 350383 w 52"/>
                <a:gd name="T5" fmla="*/ 395618 h 49"/>
                <a:gd name="T6" fmla="*/ 415426 w 52"/>
                <a:gd name="T7" fmla="*/ 363038 h 49"/>
                <a:gd name="T8" fmla="*/ 427256 w 52"/>
                <a:gd name="T9" fmla="*/ 363038 h 49"/>
                <a:gd name="T10" fmla="*/ 471078 w 52"/>
                <a:gd name="T11" fmla="*/ 363038 h 49"/>
                <a:gd name="T12" fmla="*/ 547952 w 52"/>
                <a:gd name="T13" fmla="*/ 351723 h 49"/>
                <a:gd name="T14" fmla="*/ 557361 w 52"/>
                <a:gd name="T15" fmla="*/ 319035 h 49"/>
                <a:gd name="T16" fmla="*/ 568659 w 52"/>
                <a:gd name="T17" fmla="*/ 218757 h 49"/>
                <a:gd name="T18" fmla="*/ 536117 w 52"/>
                <a:gd name="T19" fmla="*/ 218757 h 49"/>
                <a:gd name="T20" fmla="*/ 513011 w 52"/>
                <a:gd name="T21" fmla="*/ 198019 h 49"/>
                <a:gd name="T22" fmla="*/ 229688 w 52"/>
                <a:gd name="T23" fmla="*/ 0 h 49"/>
                <a:gd name="T24" fmla="*/ 197145 w 52"/>
                <a:gd name="T25" fmla="*/ 0 h 49"/>
                <a:gd name="T26" fmla="*/ 229688 w 52"/>
                <a:gd name="T27" fmla="*/ 319035 h 49"/>
                <a:gd name="T28" fmla="*/ 250800 w 52"/>
                <a:gd name="T29" fmla="*/ 328454 h 49"/>
                <a:gd name="T30" fmla="*/ 218281 w 52"/>
                <a:gd name="T31" fmla="*/ 351723 h 49"/>
                <a:gd name="T32" fmla="*/ 65066 w 52"/>
                <a:gd name="T33" fmla="*/ 351723 h 49"/>
                <a:gd name="T34" fmla="*/ 55653 w 52"/>
                <a:gd name="T35" fmla="*/ 363038 h 49"/>
                <a:gd name="T36" fmla="*/ 32519 w 52"/>
                <a:gd name="T37" fmla="*/ 339768 h 49"/>
                <a:gd name="T38" fmla="*/ 0 w 52"/>
                <a:gd name="T39" fmla="*/ 372462 h 49"/>
                <a:gd name="T40" fmla="*/ 0 w 52"/>
                <a:gd name="T41" fmla="*/ 384304 h 49"/>
                <a:gd name="T42" fmla="*/ 11812 w 52"/>
                <a:gd name="T43" fmla="*/ 416889 h 49"/>
                <a:gd name="T44" fmla="*/ 32519 w 52"/>
                <a:gd name="T45" fmla="*/ 460779 h 49"/>
                <a:gd name="T46" fmla="*/ 20712 w 52"/>
                <a:gd name="T47" fmla="*/ 460779 h 49"/>
                <a:gd name="T48" fmla="*/ 20712 w 52"/>
                <a:gd name="T49" fmla="*/ 472739 h 49"/>
                <a:gd name="T50" fmla="*/ 65066 w 52"/>
                <a:gd name="T51" fmla="*/ 472739 h 49"/>
                <a:gd name="T52" fmla="*/ 108884 w 52"/>
                <a:gd name="T53" fmla="*/ 460779 h 49"/>
                <a:gd name="T54" fmla="*/ 120695 w 52"/>
                <a:gd name="T55" fmla="*/ 482050 h 49"/>
                <a:gd name="T56" fmla="*/ 141407 w 52"/>
                <a:gd name="T57" fmla="*/ 537900 h 49"/>
                <a:gd name="T58" fmla="*/ 165045 w 52"/>
                <a:gd name="T59" fmla="*/ 526053 h 49"/>
                <a:gd name="T60" fmla="*/ 185757 w 52"/>
                <a:gd name="T61" fmla="*/ 526053 h 49"/>
                <a:gd name="T62" fmla="*/ 197145 w 52"/>
                <a:gd name="T63" fmla="*/ 526053 h 49"/>
                <a:gd name="T64" fmla="*/ 218281 w 52"/>
                <a:gd name="T65" fmla="*/ 537900 h 49"/>
                <a:gd name="T66" fmla="*/ 241499 w 52"/>
                <a:gd name="T67" fmla="*/ 537900 h 49"/>
                <a:gd name="T68" fmla="*/ 250800 w 52"/>
                <a:gd name="T69" fmla="*/ 537900 h 49"/>
                <a:gd name="T70" fmla="*/ 250800 w 52"/>
                <a:gd name="T71" fmla="*/ 517162 h 49"/>
                <a:gd name="T72" fmla="*/ 262211 w 52"/>
                <a:gd name="T73" fmla="*/ 48205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C0C0C0"/>
            </a:solidFill>
            <a:ln w="9525">
              <a:noFill/>
              <a:round/>
              <a:headEnd/>
              <a:tailEnd/>
            </a:ln>
          </p:spPr>
          <p:txBody>
            <a:bodyPr/>
            <a:lstStyle/>
            <a:p>
              <a:endParaRPr lang="en-US"/>
            </a:p>
          </p:txBody>
        </p:sp>
        <p:sp>
          <p:nvSpPr>
            <p:cNvPr id="67692" name="Freeform 99"/>
            <p:cNvSpPr>
              <a:spLocks/>
            </p:cNvSpPr>
            <p:nvPr/>
          </p:nvSpPr>
          <p:spPr bwMode="auto">
            <a:xfrm>
              <a:off x="3397" y="2506"/>
              <a:ext cx="141" cy="191"/>
            </a:xfrm>
            <a:custGeom>
              <a:avLst/>
              <a:gdLst>
                <a:gd name="T0" fmla="*/ 16 w 180"/>
                <a:gd name="T1" fmla="*/ 4 h 246"/>
                <a:gd name="T2" fmla="*/ 11 w 180"/>
                <a:gd name="T3" fmla="*/ 2 h 246"/>
                <a:gd name="T4" fmla="*/ 11 w 180"/>
                <a:gd name="T5" fmla="*/ 2 h 246"/>
                <a:gd name="T6" fmla="*/ 7 w 180"/>
                <a:gd name="T7" fmla="*/ 4 h 246"/>
                <a:gd name="T8" fmla="*/ 10 w 180"/>
                <a:gd name="T9" fmla="*/ 8 h 246"/>
                <a:gd name="T10" fmla="*/ 20 w 180"/>
                <a:gd name="T11" fmla="*/ 13 h 246"/>
                <a:gd name="T12" fmla="*/ 30 w 180"/>
                <a:gd name="T13" fmla="*/ 15 h 246"/>
                <a:gd name="T14" fmla="*/ 18 w 180"/>
                <a:gd name="T15" fmla="*/ 26 h 246"/>
                <a:gd name="T16" fmla="*/ 8 w 180"/>
                <a:gd name="T17" fmla="*/ 28 h 246"/>
                <a:gd name="T18" fmla="*/ 4 w 180"/>
                <a:gd name="T19" fmla="*/ 32 h 246"/>
                <a:gd name="T20" fmla="*/ 5 w 180"/>
                <a:gd name="T21" fmla="*/ 33 h 246"/>
                <a:gd name="T22" fmla="*/ 4 w 180"/>
                <a:gd name="T23" fmla="*/ 32 h 246"/>
                <a:gd name="T24" fmla="*/ 4 w 180"/>
                <a:gd name="T25" fmla="*/ 33 h 246"/>
                <a:gd name="T26" fmla="*/ 0 w 180"/>
                <a:gd name="T27" fmla="*/ 36 h 246"/>
                <a:gd name="T28" fmla="*/ 0 w 180"/>
                <a:gd name="T29" fmla="*/ 50 h 246"/>
                <a:gd name="T30" fmla="*/ 2 w 180"/>
                <a:gd name="T31" fmla="*/ 54 h 246"/>
                <a:gd name="T32" fmla="*/ 10 w 180"/>
                <a:gd name="T33" fmla="*/ 45 h 246"/>
                <a:gd name="T34" fmla="*/ 21 w 180"/>
                <a:gd name="T35" fmla="*/ 40 h 246"/>
                <a:gd name="T36" fmla="*/ 30 w 180"/>
                <a:gd name="T37" fmla="*/ 28 h 246"/>
                <a:gd name="T38" fmla="*/ 38 w 180"/>
                <a:gd name="T39" fmla="*/ 11 h 246"/>
                <a:gd name="T40" fmla="*/ 41 w 180"/>
                <a:gd name="T41" fmla="*/ 0 h 246"/>
                <a:gd name="T42" fmla="*/ 16 w 180"/>
                <a:gd name="T43" fmla="*/ 4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C0C0C0"/>
            </a:solidFill>
            <a:ln w="9525">
              <a:noFill/>
              <a:round/>
              <a:headEnd/>
              <a:tailEnd/>
            </a:ln>
          </p:spPr>
          <p:txBody>
            <a:bodyPr/>
            <a:lstStyle/>
            <a:p>
              <a:endParaRPr lang="en-US"/>
            </a:p>
          </p:txBody>
        </p:sp>
        <p:sp>
          <p:nvSpPr>
            <p:cNvPr id="67693" name="Freeform 100"/>
            <p:cNvSpPr>
              <a:spLocks/>
            </p:cNvSpPr>
            <p:nvPr/>
          </p:nvSpPr>
          <p:spPr bwMode="auto">
            <a:xfrm>
              <a:off x="2990" y="2491"/>
              <a:ext cx="19" cy="75"/>
            </a:xfrm>
            <a:custGeom>
              <a:avLst/>
              <a:gdLst>
                <a:gd name="T0" fmla="*/ 3 w 24"/>
                <a:gd name="T1" fmla="*/ 0 h 96"/>
                <a:gd name="T2" fmla="*/ 3 w 24"/>
                <a:gd name="T3" fmla="*/ 0 h 96"/>
                <a:gd name="T4" fmla="*/ 6 w 24"/>
                <a:gd name="T5" fmla="*/ 10 h 96"/>
                <a:gd name="T6" fmla="*/ 0 w 24"/>
                <a:gd name="T7" fmla="*/ 11 h 96"/>
                <a:gd name="T8" fmla="*/ 0 w 24"/>
                <a:gd name="T9" fmla="*/ 16 h 96"/>
                <a:gd name="T10" fmla="*/ 5 w 24"/>
                <a:gd name="T11" fmla="*/ 22 h 96"/>
                <a:gd name="T12" fmla="*/ 6 w 24"/>
                <a:gd name="T13" fmla="*/ 22 h 96"/>
                <a:gd name="T14" fmla="*/ 3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solidFill>
              <a:srgbClr val="C0C0C0"/>
            </a:solidFill>
            <a:ln w="9525">
              <a:noFill/>
              <a:round/>
              <a:headEnd/>
              <a:tailEnd/>
            </a:ln>
          </p:spPr>
          <p:txBody>
            <a:bodyPr/>
            <a:lstStyle/>
            <a:p>
              <a:endParaRPr lang="en-US"/>
            </a:p>
          </p:txBody>
        </p:sp>
        <p:sp>
          <p:nvSpPr>
            <p:cNvPr id="67694" name="Freeform 101"/>
            <p:cNvSpPr>
              <a:spLocks/>
            </p:cNvSpPr>
            <p:nvPr/>
          </p:nvSpPr>
          <p:spPr bwMode="auto">
            <a:xfrm>
              <a:off x="2990" y="2491"/>
              <a:ext cx="19" cy="75"/>
            </a:xfrm>
            <a:custGeom>
              <a:avLst/>
              <a:gdLst>
                <a:gd name="T0" fmla="*/ 3 w 24"/>
                <a:gd name="T1" fmla="*/ 0 h 96"/>
                <a:gd name="T2" fmla="*/ 3 w 24"/>
                <a:gd name="T3" fmla="*/ 0 h 96"/>
                <a:gd name="T4" fmla="*/ 6 w 24"/>
                <a:gd name="T5" fmla="*/ 10 h 96"/>
                <a:gd name="T6" fmla="*/ 0 w 24"/>
                <a:gd name="T7" fmla="*/ 11 h 96"/>
                <a:gd name="T8" fmla="*/ 0 w 24"/>
                <a:gd name="T9" fmla="*/ 16 h 96"/>
                <a:gd name="T10" fmla="*/ 5 w 24"/>
                <a:gd name="T11" fmla="*/ 22 h 96"/>
                <a:gd name="T12" fmla="*/ 6 w 24"/>
                <a:gd name="T13" fmla="*/ 22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solidFill>
              <a:srgbClr val="C0C0C0"/>
            </a:solidFill>
            <a:ln w="9525">
              <a:noFill/>
              <a:round/>
              <a:headEnd/>
              <a:tailEnd/>
            </a:ln>
          </p:spPr>
          <p:txBody>
            <a:bodyPr/>
            <a:lstStyle/>
            <a:p>
              <a:endParaRPr lang="en-US"/>
            </a:p>
          </p:txBody>
        </p:sp>
        <p:sp>
          <p:nvSpPr>
            <p:cNvPr id="67695" name="Freeform 102"/>
            <p:cNvSpPr>
              <a:spLocks/>
            </p:cNvSpPr>
            <p:nvPr/>
          </p:nvSpPr>
          <p:spPr bwMode="auto">
            <a:xfrm>
              <a:off x="2981" y="2322"/>
              <a:ext cx="155" cy="244"/>
            </a:xfrm>
            <a:custGeom>
              <a:avLst/>
              <a:gdLst>
                <a:gd name="T0" fmla="*/ 8 w 198"/>
                <a:gd name="T1" fmla="*/ 70 h 313"/>
                <a:gd name="T2" fmla="*/ 14 w 198"/>
                <a:gd name="T3" fmla="*/ 69 h 313"/>
                <a:gd name="T4" fmla="*/ 22 w 198"/>
                <a:gd name="T5" fmla="*/ 66 h 313"/>
                <a:gd name="T6" fmla="*/ 23 w 198"/>
                <a:gd name="T7" fmla="*/ 63 h 313"/>
                <a:gd name="T8" fmla="*/ 30 w 198"/>
                <a:gd name="T9" fmla="*/ 62 h 313"/>
                <a:gd name="T10" fmla="*/ 41 w 198"/>
                <a:gd name="T11" fmla="*/ 55 h 313"/>
                <a:gd name="T12" fmla="*/ 41 w 198"/>
                <a:gd name="T13" fmla="*/ 55 h 313"/>
                <a:gd name="T14" fmla="*/ 38 w 198"/>
                <a:gd name="T15" fmla="*/ 48 h 313"/>
                <a:gd name="T16" fmla="*/ 38 w 198"/>
                <a:gd name="T17" fmla="*/ 43 h 313"/>
                <a:gd name="T18" fmla="*/ 40 w 198"/>
                <a:gd name="T19" fmla="*/ 36 h 313"/>
                <a:gd name="T20" fmla="*/ 44 w 198"/>
                <a:gd name="T21" fmla="*/ 34 h 313"/>
                <a:gd name="T22" fmla="*/ 45 w 198"/>
                <a:gd name="T23" fmla="*/ 18 h 313"/>
                <a:gd name="T24" fmla="*/ 13 w 198"/>
                <a:gd name="T25" fmla="*/ 0 h 313"/>
                <a:gd name="T26" fmla="*/ 7 w 198"/>
                <a:gd name="T27" fmla="*/ 2 h 313"/>
                <a:gd name="T28" fmla="*/ 7 w 198"/>
                <a:gd name="T29" fmla="*/ 4 h 313"/>
                <a:gd name="T30" fmla="*/ 8 w 198"/>
                <a:gd name="T31" fmla="*/ 11 h 313"/>
                <a:gd name="T32" fmla="*/ 11 w 198"/>
                <a:gd name="T33" fmla="*/ 14 h 313"/>
                <a:gd name="T34" fmla="*/ 8 w 198"/>
                <a:gd name="T35" fmla="*/ 29 h 313"/>
                <a:gd name="T36" fmla="*/ 2 w 198"/>
                <a:gd name="T37" fmla="*/ 37 h 313"/>
                <a:gd name="T38" fmla="*/ 2 w 198"/>
                <a:gd name="T39" fmla="*/ 37 h 313"/>
                <a:gd name="T40" fmla="*/ 2 w 198"/>
                <a:gd name="T41" fmla="*/ 37 h 313"/>
                <a:gd name="T42" fmla="*/ 0 w 198"/>
                <a:gd name="T43" fmla="*/ 40 h 313"/>
                <a:gd name="T44" fmla="*/ 2 w 198"/>
                <a:gd name="T45" fmla="*/ 43 h 313"/>
                <a:gd name="T46" fmla="*/ 7 w 198"/>
                <a:gd name="T47" fmla="*/ 44 h 313"/>
                <a:gd name="T48" fmla="*/ 5 w 198"/>
                <a:gd name="T49" fmla="*/ 48 h 313"/>
                <a:gd name="T50" fmla="*/ 8 w 198"/>
                <a:gd name="T51" fmla="*/ 70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C0C0C0"/>
            </a:solidFill>
            <a:ln w="9525">
              <a:noFill/>
              <a:round/>
              <a:headEnd/>
              <a:tailEnd/>
            </a:ln>
          </p:spPr>
          <p:txBody>
            <a:bodyPr/>
            <a:lstStyle/>
            <a:p>
              <a:endParaRPr lang="en-US"/>
            </a:p>
          </p:txBody>
        </p:sp>
        <p:sp>
          <p:nvSpPr>
            <p:cNvPr id="67696" name="Freeform 103"/>
            <p:cNvSpPr>
              <a:spLocks/>
            </p:cNvSpPr>
            <p:nvPr/>
          </p:nvSpPr>
          <p:spPr bwMode="auto">
            <a:xfrm>
              <a:off x="2981" y="2322"/>
              <a:ext cx="155" cy="244"/>
            </a:xfrm>
            <a:custGeom>
              <a:avLst/>
              <a:gdLst>
                <a:gd name="T0" fmla="*/ 8 w 198"/>
                <a:gd name="T1" fmla="*/ 70 h 313"/>
                <a:gd name="T2" fmla="*/ 14 w 198"/>
                <a:gd name="T3" fmla="*/ 69 h 313"/>
                <a:gd name="T4" fmla="*/ 22 w 198"/>
                <a:gd name="T5" fmla="*/ 66 h 313"/>
                <a:gd name="T6" fmla="*/ 23 w 198"/>
                <a:gd name="T7" fmla="*/ 63 h 313"/>
                <a:gd name="T8" fmla="*/ 30 w 198"/>
                <a:gd name="T9" fmla="*/ 62 h 313"/>
                <a:gd name="T10" fmla="*/ 41 w 198"/>
                <a:gd name="T11" fmla="*/ 55 h 313"/>
                <a:gd name="T12" fmla="*/ 41 w 198"/>
                <a:gd name="T13" fmla="*/ 55 h 313"/>
                <a:gd name="T14" fmla="*/ 38 w 198"/>
                <a:gd name="T15" fmla="*/ 48 h 313"/>
                <a:gd name="T16" fmla="*/ 38 w 198"/>
                <a:gd name="T17" fmla="*/ 43 h 313"/>
                <a:gd name="T18" fmla="*/ 40 w 198"/>
                <a:gd name="T19" fmla="*/ 36 h 313"/>
                <a:gd name="T20" fmla="*/ 44 w 198"/>
                <a:gd name="T21" fmla="*/ 34 h 313"/>
                <a:gd name="T22" fmla="*/ 45 w 198"/>
                <a:gd name="T23" fmla="*/ 18 h 313"/>
                <a:gd name="T24" fmla="*/ 13 w 198"/>
                <a:gd name="T25" fmla="*/ 0 h 313"/>
                <a:gd name="T26" fmla="*/ 7 w 198"/>
                <a:gd name="T27" fmla="*/ 2 h 313"/>
                <a:gd name="T28" fmla="*/ 7 w 198"/>
                <a:gd name="T29" fmla="*/ 4 h 313"/>
                <a:gd name="T30" fmla="*/ 8 w 198"/>
                <a:gd name="T31" fmla="*/ 11 h 313"/>
                <a:gd name="T32" fmla="*/ 11 w 198"/>
                <a:gd name="T33" fmla="*/ 14 h 313"/>
                <a:gd name="T34" fmla="*/ 8 w 198"/>
                <a:gd name="T35" fmla="*/ 29 h 313"/>
                <a:gd name="T36" fmla="*/ 2 w 198"/>
                <a:gd name="T37" fmla="*/ 37 h 313"/>
                <a:gd name="T38" fmla="*/ 2 w 198"/>
                <a:gd name="T39" fmla="*/ 37 h 313"/>
                <a:gd name="T40" fmla="*/ 2 w 198"/>
                <a:gd name="T41" fmla="*/ 37 h 313"/>
                <a:gd name="T42" fmla="*/ 0 w 198"/>
                <a:gd name="T43" fmla="*/ 40 h 313"/>
                <a:gd name="T44" fmla="*/ 2 w 198"/>
                <a:gd name="T45" fmla="*/ 43 h 313"/>
                <a:gd name="T46" fmla="*/ 7 w 198"/>
                <a:gd name="T47" fmla="*/ 44 h 313"/>
                <a:gd name="T48" fmla="*/ 5 w 198"/>
                <a:gd name="T49" fmla="*/ 48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C0C0C0"/>
            </a:solidFill>
            <a:ln w="9525">
              <a:noFill/>
              <a:round/>
              <a:headEnd/>
              <a:tailEnd/>
            </a:ln>
          </p:spPr>
          <p:txBody>
            <a:bodyPr/>
            <a:lstStyle/>
            <a:p>
              <a:endParaRPr lang="en-US"/>
            </a:p>
          </p:txBody>
        </p:sp>
        <p:sp>
          <p:nvSpPr>
            <p:cNvPr id="67697" name="Freeform 104"/>
            <p:cNvSpPr>
              <a:spLocks/>
            </p:cNvSpPr>
            <p:nvPr/>
          </p:nvSpPr>
          <p:spPr bwMode="auto">
            <a:xfrm>
              <a:off x="3029" y="3013"/>
              <a:ext cx="239" cy="212"/>
            </a:xfrm>
            <a:custGeom>
              <a:avLst/>
              <a:gdLst>
                <a:gd name="T0" fmla="*/ 508316 w 51"/>
                <a:gd name="T1" fmla="*/ 11806 h 45"/>
                <a:gd name="T2" fmla="*/ 497289 w 51"/>
                <a:gd name="T3" fmla="*/ 11806 h 45"/>
                <a:gd name="T4" fmla="*/ 488132 w 51"/>
                <a:gd name="T5" fmla="*/ 20705 h 45"/>
                <a:gd name="T6" fmla="*/ 497289 w 51"/>
                <a:gd name="T7" fmla="*/ 11806 h 45"/>
                <a:gd name="T8" fmla="*/ 434108 w 51"/>
                <a:gd name="T9" fmla="*/ 0 h 45"/>
                <a:gd name="T10" fmla="*/ 359283 w 51"/>
                <a:gd name="T11" fmla="*/ 55619 h 45"/>
                <a:gd name="T12" fmla="*/ 275918 w 51"/>
                <a:gd name="T13" fmla="*/ 132481 h 45"/>
                <a:gd name="T14" fmla="*/ 232898 w 51"/>
                <a:gd name="T15" fmla="*/ 132481 h 45"/>
                <a:gd name="T16" fmla="*/ 180829 w 51"/>
                <a:gd name="T17" fmla="*/ 164573 h 45"/>
                <a:gd name="T18" fmla="*/ 149028 w 51"/>
                <a:gd name="T19" fmla="*/ 164573 h 45"/>
                <a:gd name="T20" fmla="*/ 137917 w 51"/>
                <a:gd name="T21" fmla="*/ 141357 h 45"/>
                <a:gd name="T22" fmla="*/ 117625 w 51"/>
                <a:gd name="T23" fmla="*/ 97544 h 45"/>
                <a:gd name="T24" fmla="*/ 117625 w 51"/>
                <a:gd name="T25" fmla="*/ 120670 h 45"/>
                <a:gd name="T26" fmla="*/ 117625 w 51"/>
                <a:gd name="T27" fmla="*/ 97544 h 45"/>
                <a:gd name="T28" fmla="*/ 94981 w 51"/>
                <a:gd name="T29" fmla="*/ 250730 h 45"/>
                <a:gd name="T30" fmla="*/ 63180 w 51"/>
                <a:gd name="T31" fmla="*/ 262027 h 45"/>
                <a:gd name="T32" fmla="*/ 11111 w 51"/>
                <a:gd name="T33" fmla="*/ 241322 h 45"/>
                <a:gd name="T34" fmla="*/ 0 w 51"/>
                <a:gd name="T35" fmla="*/ 262027 h 45"/>
                <a:gd name="T36" fmla="*/ 20268 w 51"/>
                <a:gd name="T37" fmla="*/ 294543 h 45"/>
                <a:gd name="T38" fmla="*/ 52069 w 51"/>
                <a:gd name="T39" fmla="*/ 382792 h 45"/>
                <a:gd name="T40" fmla="*/ 52069 w 51"/>
                <a:gd name="T41" fmla="*/ 427133 h 45"/>
                <a:gd name="T42" fmla="*/ 94981 w 51"/>
                <a:gd name="T43" fmla="*/ 492052 h 45"/>
                <a:gd name="T44" fmla="*/ 180829 w 51"/>
                <a:gd name="T45" fmla="*/ 470946 h 45"/>
                <a:gd name="T46" fmla="*/ 264282 w 51"/>
                <a:gd name="T47" fmla="*/ 459541 h 45"/>
                <a:gd name="T48" fmla="*/ 339015 w 51"/>
                <a:gd name="T49" fmla="*/ 447730 h 45"/>
                <a:gd name="T50" fmla="*/ 497289 w 51"/>
                <a:gd name="T51" fmla="*/ 273838 h 45"/>
                <a:gd name="T52" fmla="*/ 540201 w 51"/>
                <a:gd name="T53" fmla="*/ 173897 h 45"/>
                <a:gd name="T54" fmla="*/ 540201 w 51"/>
                <a:gd name="T55" fmla="*/ 173897 h 45"/>
                <a:gd name="T56" fmla="*/ 519933 w 51"/>
                <a:gd name="T57" fmla="*/ 173897 h 45"/>
                <a:gd name="T58" fmla="*/ 508316 w 51"/>
                <a:gd name="T59" fmla="*/ 1180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3366FF"/>
            </a:solidFill>
            <a:ln w="9525">
              <a:noFill/>
              <a:round/>
              <a:headEnd/>
              <a:tailEnd/>
            </a:ln>
          </p:spPr>
          <p:txBody>
            <a:bodyPr/>
            <a:lstStyle/>
            <a:p>
              <a:endParaRPr lang="en-US"/>
            </a:p>
          </p:txBody>
        </p:sp>
        <p:sp>
          <p:nvSpPr>
            <p:cNvPr id="67698" name="Freeform 105"/>
            <p:cNvSpPr>
              <a:spLocks/>
            </p:cNvSpPr>
            <p:nvPr/>
          </p:nvSpPr>
          <p:spPr bwMode="auto">
            <a:xfrm>
              <a:off x="3080" y="2942"/>
              <a:ext cx="143" cy="142"/>
            </a:xfrm>
            <a:custGeom>
              <a:avLst/>
              <a:gdLst>
                <a:gd name="T0" fmla="*/ 36 w 180"/>
                <a:gd name="T1" fmla="*/ 13 h 180"/>
                <a:gd name="T2" fmla="*/ 33 w 180"/>
                <a:gd name="T3" fmla="*/ 13 h 180"/>
                <a:gd name="T4" fmla="*/ 29 w 180"/>
                <a:gd name="T5" fmla="*/ 7 h 180"/>
                <a:gd name="T6" fmla="*/ 26 w 180"/>
                <a:gd name="T7" fmla="*/ 2 h 180"/>
                <a:gd name="T8" fmla="*/ 24 w 180"/>
                <a:gd name="T9" fmla="*/ 2 h 180"/>
                <a:gd name="T10" fmla="*/ 21 w 180"/>
                <a:gd name="T11" fmla="*/ 3 h 180"/>
                <a:gd name="T12" fmla="*/ 24 w 180"/>
                <a:gd name="T13" fmla="*/ 2 h 180"/>
                <a:gd name="T14" fmla="*/ 21 w 180"/>
                <a:gd name="T15" fmla="*/ 0 h 180"/>
                <a:gd name="T16" fmla="*/ 17 w 180"/>
                <a:gd name="T17" fmla="*/ 2 h 180"/>
                <a:gd name="T18" fmla="*/ 5 w 180"/>
                <a:gd name="T19" fmla="*/ 5 h 180"/>
                <a:gd name="T20" fmla="*/ 3 w 180"/>
                <a:gd name="T21" fmla="*/ 20 h 180"/>
                <a:gd name="T22" fmla="*/ 0 w 180"/>
                <a:gd name="T23" fmla="*/ 22 h 180"/>
                <a:gd name="T24" fmla="*/ 0 w 180"/>
                <a:gd name="T25" fmla="*/ 35 h 180"/>
                <a:gd name="T26" fmla="*/ 3 w 180"/>
                <a:gd name="T27" fmla="*/ 40 h 180"/>
                <a:gd name="T28" fmla="*/ 5 w 180"/>
                <a:gd name="T29" fmla="*/ 43 h 180"/>
                <a:gd name="T30" fmla="*/ 9 w 180"/>
                <a:gd name="T31" fmla="*/ 43 h 180"/>
                <a:gd name="T32" fmla="*/ 17 w 180"/>
                <a:gd name="T33" fmla="*/ 39 h 180"/>
                <a:gd name="T34" fmla="*/ 23 w 180"/>
                <a:gd name="T35" fmla="*/ 39 h 180"/>
                <a:gd name="T36" fmla="*/ 35 w 180"/>
                <a:gd name="T37" fmla="*/ 29 h 180"/>
                <a:gd name="T38" fmla="*/ 45 w 180"/>
                <a:gd name="T39" fmla="*/ 22 h 180"/>
                <a:gd name="T40" fmla="*/ 38 w 180"/>
                <a:gd name="T41" fmla="*/ 19 h 180"/>
                <a:gd name="T42" fmla="*/ 36 w 180"/>
                <a:gd name="T43" fmla="*/ 13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C0C0C0"/>
            </a:solidFill>
            <a:ln w="9525">
              <a:noFill/>
              <a:round/>
              <a:headEnd/>
              <a:tailEnd/>
            </a:ln>
          </p:spPr>
          <p:txBody>
            <a:bodyPr/>
            <a:lstStyle/>
            <a:p>
              <a:endParaRPr lang="en-US"/>
            </a:p>
          </p:txBody>
        </p:sp>
        <p:sp>
          <p:nvSpPr>
            <p:cNvPr id="67699" name="Freeform 106"/>
            <p:cNvSpPr>
              <a:spLocks/>
            </p:cNvSpPr>
            <p:nvPr/>
          </p:nvSpPr>
          <p:spPr bwMode="auto">
            <a:xfrm>
              <a:off x="3226" y="2834"/>
              <a:ext cx="161" cy="254"/>
            </a:xfrm>
            <a:custGeom>
              <a:avLst/>
              <a:gdLst>
                <a:gd name="T0" fmla="*/ 247391 w 34"/>
                <a:gd name="T1" fmla="*/ 20598 h 54"/>
                <a:gd name="T2" fmla="*/ 193039 w 34"/>
                <a:gd name="T3" fmla="*/ 32258 h 54"/>
                <a:gd name="T4" fmla="*/ 193039 w 34"/>
                <a:gd name="T5" fmla="*/ 43608 h 54"/>
                <a:gd name="T6" fmla="*/ 193039 w 34"/>
                <a:gd name="T7" fmla="*/ 32258 h 54"/>
                <a:gd name="T8" fmla="*/ 181044 w 34"/>
                <a:gd name="T9" fmla="*/ 32258 h 54"/>
                <a:gd name="T10" fmla="*/ 181044 w 34"/>
                <a:gd name="T11" fmla="*/ 87635 h 54"/>
                <a:gd name="T12" fmla="*/ 214163 w 34"/>
                <a:gd name="T13" fmla="*/ 140495 h 54"/>
                <a:gd name="T14" fmla="*/ 214163 w 34"/>
                <a:gd name="T15" fmla="*/ 172753 h 54"/>
                <a:gd name="T16" fmla="*/ 181044 w 34"/>
                <a:gd name="T17" fmla="*/ 195759 h 54"/>
                <a:gd name="T18" fmla="*/ 168936 w 34"/>
                <a:gd name="T19" fmla="*/ 172753 h 54"/>
                <a:gd name="T20" fmla="*/ 147812 w 34"/>
                <a:gd name="T21" fmla="*/ 140495 h 54"/>
                <a:gd name="T22" fmla="*/ 102562 w 34"/>
                <a:gd name="T23" fmla="*/ 119893 h 54"/>
                <a:gd name="T24" fmla="*/ 0 w 34"/>
                <a:gd name="T25" fmla="*/ 163501 h 54"/>
                <a:gd name="T26" fmla="*/ 0 w 34"/>
                <a:gd name="T27" fmla="*/ 172753 h 54"/>
                <a:gd name="T28" fmla="*/ 12108 w 34"/>
                <a:gd name="T29" fmla="*/ 172753 h 54"/>
                <a:gd name="T30" fmla="*/ 21659 w 34"/>
                <a:gd name="T31" fmla="*/ 163501 h 54"/>
                <a:gd name="T32" fmla="*/ 12108 w 34"/>
                <a:gd name="T33" fmla="*/ 172753 h 54"/>
                <a:gd name="T34" fmla="*/ 102562 w 34"/>
                <a:gd name="T35" fmla="*/ 205119 h 54"/>
                <a:gd name="T36" fmla="*/ 102562 w 34"/>
                <a:gd name="T37" fmla="*/ 248619 h 54"/>
                <a:gd name="T38" fmla="*/ 102562 w 34"/>
                <a:gd name="T39" fmla="*/ 303996 h 54"/>
                <a:gd name="T40" fmla="*/ 78459 w 34"/>
                <a:gd name="T41" fmla="*/ 389109 h 54"/>
                <a:gd name="T42" fmla="*/ 57335 w 34"/>
                <a:gd name="T43" fmla="*/ 421480 h 54"/>
                <a:gd name="T44" fmla="*/ 66886 w 34"/>
                <a:gd name="T45" fmla="*/ 421480 h 54"/>
                <a:gd name="T46" fmla="*/ 78459 w 34"/>
                <a:gd name="T47" fmla="*/ 584981 h 54"/>
                <a:gd name="T48" fmla="*/ 102562 w 34"/>
                <a:gd name="T49" fmla="*/ 584981 h 54"/>
                <a:gd name="T50" fmla="*/ 102562 w 34"/>
                <a:gd name="T51" fmla="*/ 552610 h 54"/>
                <a:gd name="T52" fmla="*/ 181044 w 34"/>
                <a:gd name="T53" fmla="*/ 488075 h 54"/>
                <a:gd name="T54" fmla="*/ 202164 w 34"/>
                <a:gd name="T55" fmla="*/ 432717 h 54"/>
                <a:gd name="T56" fmla="*/ 181044 w 34"/>
                <a:gd name="T57" fmla="*/ 336254 h 54"/>
                <a:gd name="T58" fmla="*/ 235822 w 34"/>
                <a:gd name="T59" fmla="*/ 271714 h 54"/>
                <a:gd name="T60" fmla="*/ 337868 w 34"/>
                <a:gd name="T61" fmla="*/ 216361 h 54"/>
                <a:gd name="T62" fmla="*/ 371526 w 34"/>
                <a:gd name="T63" fmla="*/ 172753 h 54"/>
                <a:gd name="T64" fmla="*/ 383099 w 34"/>
                <a:gd name="T65" fmla="*/ 119893 h 54"/>
                <a:gd name="T66" fmla="*/ 371526 w 34"/>
                <a:gd name="T67" fmla="*/ 43608 h 54"/>
                <a:gd name="T68" fmla="*/ 371526 w 34"/>
                <a:gd name="T69" fmla="*/ 0 h 54"/>
                <a:gd name="T70" fmla="*/ 371526 w 34"/>
                <a:gd name="T71" fmla="*/ 0 h 54"/>
                <a:gd name="T72" fmla="*/ 337868 w 34"/>
                <a:gd name="T73" fmla="*/ 11769 h 54"/>
                <a:gd name="T74" fmla="*/ 247391 w 34"/>
                <a:gd name="T75" fmla="*/ 20598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C0C0C0"/>
            </a:solidFill>
            <a:ln w="9525">
              <a:noFill/>
              <a:round/>
              <a:headEnd/>
              <a:tailEnd/>
            </a:ln>
          </p:spPr>
          <p:txBody>
            <a:bodyPr/>
            <a:lstStyle/>
            <a:p>
              <a:endParaRPr lang="en-US"/>
            </a:p>
          </p:txBody>
        </p:sp>
        <p:sp>
          <p:nvSpPr>
            <p:cNvPr id="67700" name="Freeform 107"/>
            <p:cNvSpPr>
              <a:spLocks/>
            </p:cNvSpPr>
            <p:nvPr/>
          </p:nvSpPr>
          <p:spPr bwMode="auto">
            <a:xfrm>
              <a:off x="3226" y="2689"/>
              <a:ext cx="157" cy="159"/>
            </a:xfrm>
            <a:custGeom>
              <a:avLst/>
              <a:gdLst>
                <a:gd name="T0" fmla="*/ 289993 w 33"/>
                <a:gd name="T1" fmla="*/ 62697 h 34"/>
                <a:gd name="T2" fmla="*/ 163466 w 33"/>
                <a:gd name="T3" fmla="*/ 11046 h 34"/>
                <a:gd name="T4" fmla="*/ 163466 w 33"/>
                <a:gd name="T5" fmla="*/ 11046 h 34"/>
                <a:gd name="T6" fmla="*/ 163466 w 33"/>
                <a:gd name="T7" fmla="*/ 11046 h 34"/>
                <a:gd name="T8" fmla="*/ 151086 w 33"/>
                <a:gd name="T9" fmla="*/ 0 h 34"/>
                <a:gd name="T10" fmla="*/ 138817 w 33"/>
                <a:gd name="T11" fmla="*/ 20053 h 34"/>
                <a:gd name="T12" fmla="*/ 138817 w 33"/>
                <a:gd name="T13" fmla="*/ 51656 h 34"/>
                <a:gd name="T14" fmla="*/ 92711 w 33"/>
                <a:gd name="T15" fmla="*/ 51656 h 34"/>
                <a:gd name="T16" fmla="*/ 70755 w 33"/>
                <a:gd name="T17" fmla="*/ 11046 h 34"/>
                <a:gd name="T18" fmla="*/ 12270 w 33"/>
                <a:gd name="T19" fmla="*/ 11046 h 34"/>
                <a:gd name="T20" fmla="*/ 24559 w 33"/>
                <a:gd name="T21" fmla="*/ 82731 h 34"/>
                <a:gd name="T22" fmla="*/ 0 w 33"/>
                <a:gd name="T23" fmla="*/ 113830 h 34"/>
                <a:gd name="T24" fmla="*/ 24559 w 33"/>
                <a:gd name="T25" fmla="*/ 198923 h 34"/>
                <a:gd name="T26" fmla="*/ 46082 w 33"/>
                <a:gd name="T27" fmla="*/ 250556 h 34"/>
                <a:gd name="T28" fmla="*/ 105000 w 33"/>
                <a:gd name="T29" fmla="*/ 273059 h 34"/>
                <a:gd name="T30" fmla="*/ 163466 w 33"/>
                <a:gd name="T31" fmla="*/ 281654 h 34"/>
                <a:gd name="T32" fmla="*/ 173152 w 33"/>
                <a:gd name="T33" fmla="*/ 304158 h 34"/>
                <a:gd name="T34" fmla="*/ 197282 w 33"/>
                <a:gd name="T35" fmla="*/ 355791 h 34"/>
                <a:gd name="T36" fmla="*/ 256176 w 33"/>
                <a:gd name="T37" fmla="*/ 344357 h 34"/>
                <a:gd name="T38" fmla="*/ 348369 w 33"/>
                <a:gd name="T39" fmla="*/ 335237 h 34"/>
                <a:gd name="T40" fmla="*/ 382704 w 33"/>
                <a:gd name="T41" fmla="*/ 324299 h 34"/>
                <a:gd name="T42" fmla="*/ 358169 w 33"/>
                <a:gd name="T43" fmla="*/ 293201 h 34"/>
                <a:gd name="T44" fmla="*/ 348369 w 33"/>
                <a:gd name="T45" fmla="*/ 198923 h 34"/>
                <a:gd name="T46" fmla="*/ 324352 w 33"/>
                <a:gd name="T47" fmla="*/ 145434 h 34"/>
                <a:gd name="T48" fmla="*/ 348369 w 33"/>
                <a:gd name="T49" fmla="*/ 125287 h 34"/>
                <a:gd name="T50" fmla="*/ 289993 w 33"/>
                <a:gd name="T51" fmla="*/ 93777 h 34"/>
                <a:gd name="T52" fmla="*/ 289993 w 33"/>
                <a:gd name="T53" fmla="*/ 6269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C0C0C0"/>
            </a:solidFill>
            <a:ln w="9525">
              <a:noFill/>
              <a:round/>
              <a:headEnd/>
              <a:tailEnd/>
            </a:ln>
          </p:spPr>
          <p:txBody>
            <a:bodyPr/>
            <a:lstStyle/>
            <a:p>
              <a:endParaRPr lang="en-US"/>
            </a:p>
          </p:txBody>
        </p:sp>
        <p:sp>
          <p:nvSpPr>
            <p:cNvPr id="67701" name="Freeform 108"/>
            <p:cNvSpPr>
              <a:spLocks/>
            </p:cNvSpPr>
            <p:nvPr/>
          </p:nvSpPr>
          <p:spPr bwMode="auto">
            <a:xfrm>
              <a:off x="2961" y="2763"/>
              <a:ext cx="180" cy="179"/>
            </a:xfrm>
            <a:custGeom>
              <a:avLst/>
              <a:gdLst>
                <a:gd name="T0" fmla="*/ 45279 w 38"/>
                <a:gd name="T1" fmla="*/ 403772 h 38"/>
                <a:gd name="T2" fmla="*/ 202903 w 38"/>
                <a:gd name="T3" fmla="*/ 403772 h 38"/>
                <a:gd name="T4" fmla="*/ 226596 w 38"/>
                <a:gd name="T5" fmla="*/ 415044 h 38"/>
                <a:gd name="T6" fmla="*/ 317155 w 38"/>
                <a:gd name="T7" fmla="*/ 415044 h 38"/>
                <a:gd name="T8" fmla="*/ 384111 w 38"/>
                <a:gd name="T9" fmla="*/ 403772 h 38"/>
                <a:gd name="T10" fmla="*/ 362525 w 38"/>
                <a:gd name="T11" fmla="*/ 359441 h 38"/>
                <a:gd name="T12" fmla="*/ 362525 w 38"/>
                <a:gd name="T13" fmla="*/ 241240 h 38"/>
                <a:gd name="T14" fmla="*/ 429504 w 38"/>
                <a:gd name="T15" fmla="*/ 229436 h 38"/>
                <a:gd name="T16" fmla="*/ 429504 w 38"/>
                <a:gd name="T17" fmla="*/ 185632 h 38"/>
                <a:gd name="T18" fmla="*/ 417387 w 38"/>
                <a:gd name="T19" fmla="*/ 185632 h 38"/>
                <a:gd name="T20" fmla="*/ 429504 w 38"/>
                <a:gd name="T21" fmla="*/ 185632 h 38"/>
                <a:gd name="T22" fmla="*/ 362525 w 38"/>
                <a:gd name="T23" fmla="*/ 173828 h 38"/>
                <a:gd name="T24" fmla="*/ 338831 w 38"/>
                <a:gd name="T25" fmla="*/ 44312 h 38"/>
                <a:gd name="T26" fmla="*/ 271876 w 38"/>
                <a:gd name="T27" fmla="*/ 44312 h 38"/>
                <a:gd name="T28" fmla="*/ 236155 w 38"/>
                <a:gd name="T29" fmla="*/ 65015 h 38"/>
                <a:gd name="T30" fmla="*/ 202903 w 38"/>
                <a:gd name="T31" fmla="*/ 65015 h 38"/>
                <a:gd name="T32" fmla="*/ 135928 w 38"/>
                <a:gd name="T33" fmla="*/ 0 h 38"/>
                <a:gd name="T34" fmla="*/ 45279 w 38"/>
                <a:gd name="T35" fmla="*/ 0 h 38"/>
                <a:gd name="T36" fmla="*/ 12117 w 38"/>
                <a:gd name="T37" fmla="*/ 20703 h 38"/>
                <a:gd name="T38" fmla="*/ 33276 w 38"/>
                <a:gd name="T39" fmla="*/ 164421 h 38"/>
                <a:gd name="T40" fmla="*/ 45279 w 38"/>
                <a:gd name="T41" fmla="*/ 229436 h 38"/>
                <a:gd name="T42" fmla="*/ 0 w 38"/>
                <a:gd name="T43" fmla="*/ 306255 h 38"/>
                <a:gd name="T44" fmla="*/ 0 w 38"/>
                <a:gd name="T45" fmla="*/ 394365 h 38"/>
                <a:gd name="T46" fmla="*/ 21676 w 38"/>
                <a:gd name="T47" fmla="*/ 382561 h 38"/>
                <a:gd name="T48" fmla="*/ 45279 w 38"/>
                <a:gd name="T49" fmla="*/ 403772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C0C0C0"/>
            </a:solidFill>
            <a:ln w="9525">
              <a:noFill/>
              <a:round/>
              <a:headEnd/>
              <a:tailEnd/>
            </a:ln>
          </p:spPr>
          <p:txBody>
            <a:bodyPr/>
            <a:lstStyle/>
            <a:p>
              <a:endParaRPr lang="en-US"/>
            </a:p>
          </p:txBody>
        </p:sp>
        <p:sp>
          <p:nvSpPr>
            <p:cNvPr id="67702" name="Freeform 109"/>
            <p:cNvSpPr>
              <a:spLocks/>
            </p:cNvSpPr>
            <p:nvPr/>
          </p:nvSpPr>
          <p:spPr bwMode="auto">
            <a:xfrm>
              <a:off x="2961" y="2594"/>
              <a:ext cx="279" cy="277"/>
            </a:xfrm>
            <a:custGeom>
              <a:avLst/>
              <a:gdLst>
                <a:gd name="T0" fmla="*/ 234015 w 59"/>
                <a:gd name="T1" fmla="*/ 63635 h 59"/>
                <a:gd name="T2" fmla="*/ 201008 w 59"/>
                <a:gd name="T3" fmla="*/ 193839 h 59"/>
                <a:gd name="T4" fmla="*/ 168024 w 59"/>
                <a:gd name="T5" fmla="*/ 225910 h 59"/>
                <a:gd name="T6" fmla="*/ 122987 w 59"/>
                <a:gd name="T7" fmla="*/ 310465 h 59"/>
                <a:gd name="T8" fmla="*/ 78044 w 59"/>
                <a:gd name="T9" fmla="*/ 342029 h 59"/>
                <a:gd name="T10" fmla="*/ 32983 w 59"/>
                <a:gd name="T11" fmla="*/ 342029 h 59"/>
                <a:gd name="T12" fmla="*/ 0 w 59"/>
                <a:gd name="T13" fmla="*/ 374100 h 59"/>
                <a:gd name="T14" fmla="*/ 11940 w 59"/>
                <a:gd name="T15" fmla="*/ 406195 h 59"/>
                <a:gd name="T16" fmla="*/ 11940 w 59"/>
                <a:gd name="T17" fmla="*/ 406195 h 59"/>
                <a:gd name="T18" fmla="*/ 45037 w 59"/>
                <a:gd name="T19" fmla="*/ 385274 h 59"/>
                <a:gd name="T20" fmla="*/ 135041 w 59"/>
                <a:gd name="T21" fmla="*/ 385274 h 59"/>
                <a:gd name="T22" fmla="*/ 201008 w 59"/>
                <a:gd name="T23" fmla="*/ 449440 h 59"/>
                <a:gd name="T24" fmla="*/ 234015 w 59"/>
                <a:gd name="T25" fmla="*/ 449440 h 59"/>
                <a:gd name="T26" fmla="*/ 266998 w 59"/>
                <a:gd name="T27" fmla="*/ 429054 h 59"/>
                <a:gd name="T28" fmla="*/ 335538 w 59"/>
                <a:gd name="T29" fmla="*/ 429054 h 59"/>
                <a:gd name="T30" fmla="*/ 356983 w 59"/>
                <a:gd name="T31" fmla="*/ 556765 h 59"/>
                <a:gd name="T32" fmla="*/ 425522 w 59"/>
                <a:gd name="T33" fmla="*/ 567939 h 59"/>
                <a:gd name="T34" fmla="*/ 480083 w 59"/>
                <a:gd name="T35" fmla="*/ 567939 h 59"/>
                <a:gd name="T36" fmla="*/ 548599 w 59"/>
                <a:gd name="T37" fmla="*/ 600010 h 59"/>
                <a:gd name="T38" fmla="*/ 614590 w 59"/>
                <a:gd name="T39" fmla="*/ 631574 h 59"/>
                <a:gd name="T40" fmla="*/ 614590 w 59"/>
                <a:gd name="T41" fmla="*/ 611189 h 59"/>
                <a:gd name="T42" fmla="*/ 581583 w 59"/>
                <a:gd name="T43" fmla="*/ 567939 h 59"/>
                <a:gd name="T44" fmla="*/ 593546 w 59"/>
                <a:gd name="T45" fmla="*/ 535845 h 59"/>
                <a:gd name="T46" fmla="*/ 603051 w 59"/>
                <a:gd name="T47" fmla="*/ 472210 h 59"/>
                <a:gd name="T48" fmla="*/ 638584 w 59"/>
                <a:gd name="T49" fmla="*/ 460618 h 59"/>
                <a:gd name="T50" fmla="*/ 614590 w 59"/>
                <a:gd name="T51" fmla="*/ 396979 h 59"/>
                <a:gd name="T52" fmla="*/ 603051 w 59"/>
                <a:gd name="T53" fmla="*/ 332818 h 59"/>
                <a:gd name="T54" fmla="*/ 593546 w 59"/>
                <a:gd name="T55" fmla="*/ 266779 h 59"/>
                <a:gd name="T56" fmla="*/ 614590 w 59"/>
                <a:gd name="T57" fmla="*/ 193839 h 59"/>
                <a:gd name="T58" fmla="*/ 659537 w 59"/>
                <a:gd name="T59" fmla="*/ 118589 h 59"/>
                <a:gd name="T60" fmla="*/ 659537 w 59"/>
                <a:gd name="T61" fmla="*/ 107410 h 59"/>
                <a:gd name="T62" fmla="*/ 659537 w 59"/>
                <a:gd name="T63" fmla="*/ 52461 h 59"/>
                <a:gd name="T64" fmla="*/ 626530 w 59"/>
                <a:gd name="T65" fmla="*/ 32071 h 59"/>
                <a:gd name="T66" fmla="*/ 570068 w 59"/>
                <a:gd name="T67" fmla="*/ 32071 h 59"/>
                <a:gd name="T68" fmla="*/ 548599 w 59"/>
                <a:gd name="T69" fmla="*/ 0 h 59"/>
                <a:gd name="T70" fmla="*/ 458506 w 59"/>
                <a:gd name="T71" fmla="*/ 11174 h 59"/>
                <a:gd name="T72" fmla="*/ 356983 w 59"/>
                <a:gd name="T73" fmla="*/ 32071 h 59"/>
                <a:gd name="T74" fmla="*/ 302531 w 59"/>
                <a:gd name="T75" fmla="*/ 11174 h 59"/>
                <a:gd name="T76" fmla="*/ 234015 w 59"/>
                <a:gd name="T77" fmla="*/ 20390 h 59"/>
                <a:gd name="T78" fmla="*/ 234015 w 59"/>
                <a:gd name="T79" fmla="*/ 63635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C0C0C0"/>
            </a:solidFill>
            <a:ln w="9525">
              <a:noFill/>
              <a:round/>
              <a:headEnd/>
              <a:tailEnd/>
            </a:ln>
          </p:spPr>
          <p:txBody>
            <a:bodyPr/>
            <a:lstStyle/>
            <a:p>
              <a:endParaRPr lang="en-US"/>
            </a:p>
          </p:txBody>
        </p:sp>
        <p:sp>
          <p:nvSpPr>
            <p:cNvPr id="67703" name="Freeform 110"/>
            <p:cNvSpPr>
              <a:spLocks/>
            </p:cNvSpPr>
            <p:nvPr/>
          </p:nvSpPr>
          <p:spPr bwMode="auto">
            <a:xfrm>
              <a:off x="3273" y="2406"/>
              <a:ext cx="223" cy="212"/>
            </a:xfrm>
            <a:custGeom>
              <a:avLst/>
              <a:gdLst>
                <a:gd name="T0" fmla="*/ 249836 w 47"/>
                <a:gd name="T1" fmla="*/ 492052 h 45"/>
                <a:gd name="T2" fmla="*/ 274195 w 47"/>
                <a:gd name="T3" fmla="*/ 480246 h 45"/>
                <a:gd name="T4" fmla="*/ 307626 w 47"/>
                <a:gd name="T5" fmla="*/ 492052 h 45"/>
                <a:gd name="T6" fmla="*/ 331962 w 47"/>
                <a:gd name="T7" fmla="*/ 492052 h 45"/>
                <a:gd name="T8" fmla="*/ 365416 w 47"/>
                <a:gd name="T9" fmla="*/ 470946 h 45"/>
                <a:gd name="T10" fmla="*/ 444970 w 47"/>
                <a:gd name="T11" fmla="*/ 447730 h 45"/>
                <a:gd name="T12" fmla="*/ 536192 w 47"/>
                <a:gd name="T13" fmla="*/ 350276 h 45"/>
                <a:gd name="T14" fmla="*/ 456633 w 47"/>
                <a:gd name="T15" fmla="*/ 338889 h 45"/>
                <a:gd name="T16" fmla="*/ 377572 w 47"/>
                <a:gd name="T17" fmla="*/ 294543 h 45"/>
                <a:gd name="T18" fmla="*/ 353237 w 47"/>
                <a:gd name="T19" fmla="*/ 262027 h 45"/>
                <a:gd name="T20" fmla="*/ 387185 w 47"/>
                <a:gd name="T21" fmla="*/ 241322 h 45"/>
                <a:gd name="T22" fmla="*/ 377572 w 47"/>
                <a:gd name="T23" fmla="*/ 218219 h 45"/>
                <a:gd name="T24" fmla="*/ 286351 w 47"/>
                <a:gd name="T25" fmla="*/ 88135 h 45"/>
                <a:gd name="T26" fmla="*/ 228584 w 47"/>
                <a:gd name="T27" fmla="*/ 65032 h 45"/>
                <a:gd name="T28" fmla="*/ 194617 w 47"/>
                <a:gd name="T29" fmla="*/ 0 h 45"/>
                <a:gd name="T30" fmla="*/ 194617 w 47"/>
                <a:gd name="T31" fmla="*/ 0 h 45"/>
                <a:gd name="T32" fmla="*/ 170799 w 47"/>
                <a:gd name="T33" fmla="*/ 11806 h 45"/>
                <a:gd name="T34" fmla="*/ 136827 w 47"/>
                <a:gd name="T35" fmla="*/ 32516 h 45"/>
                <a:gd name="T36" fmla="*/ 125188 w 47"/>
                <a:gd name="T37" fmla="*/ 153186 h 45"/>
                <a:gd name="T38" fmla="*/ 91216 w 47"/>
                <a:gd name="T39" fmla="*/ 218219 h 45"/>
                <a:gd name="T40" fmla="*/ 45611 w 47"/>
                <a:gd name="T41" fmla="*/ 262027 h 45"/>
                <a:gd name="T42" fmla="*/ 33431 w 47"/>
                <a:gd name="T43" fmla="*/ 327060 h 45"/>
                <a:gd name="T44" fmla="*/ 12180 w 47"/>
                <a:gd name="T45" fmla="*/ 327060 h 45"/>
                <a:gd name="T46" fmla="*/ 0 w 47"/>
                <a:gd name="T47" fmla="*/ 359594 h 45"/>
                <a:gd name="T48" fmla="*/ 45611 w 47"/>
                <a:gd name="T49" fmla="*/ 394622 h 45"/>
                <a:gd name="T50" fmla="*/ 79578 w 47"/>
                <a:gd name="T51" fmla="*/ 427133 h 45"/>
                <a:gd name="T52" fmla="*/ 103396 w 47"/>
                <a:gd name="T53" fmla="*/ 447730 h 45"/>
                <a:gd name="T54" fmla="*/ 103396 w 47"/>
                <a:gd name="T55" fmla="*/ 459541 h 45"/>
                <a:gd name="T56" fmla="*/ 136827 w 47"/>
                <a:gd name="T57" fmla="*/ 470946 h 45"/>
                <a:gd name="T58" fmla="*/ 249836 w 47"/>
                <a:gd name="T59" fmla="*/ 49205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C0C0C0"/>
            </a:solidFill>
            <a:ln w="9525">
              <a:noFill/>
              <a:round/>
              <a:headEnd/>
              <a:tailEnd/>
            </a:ln>
          </p:spPr>
          <p:txBody>
            <a:bodyPr/>
            <a:lstStyle/>
            <a:p>
              <a:endParaRPr lang="en-US"/>
            </a:p>
          </p:txBody>
        </p:sp>
        <p:sp>
          <p:nvSpPr>
            <p:cNvPr id="67704" name="Freeform 111"/>
            <p:cNvSpPr>
              <a:spLocks/>
            </p:cNvSpPr>
            <p:nvPr/>
          </p:nvSpPr>
          <p:spPr bwMode="auto">
            <a:xfrm>
              <a:off x="3287" y="2603"/>
              <a:ext cx="123" cy="142"/>
            </a:xfrm>
            <a:custGeom>
              <a:avLst/>
              <a:gdLst>
                <a:gd name="T0" fmla="*/ 258447 w 26"/>
                <a:gd name="T1" fmla="*/ 78261 h 30"/>
                <a:gd name="T2" fmla="*/ 291482 w 26"/>
                <a:gd name="T3" fmla="*/ 45165 h 30"/>
                <a:gd name="T4" fmla="*/ 291482 w 26"/>
                <a:gd name="T5" fmla="*/ 33091 h 30"/>
                <a:gd name="T6" fmla="*/ 269971 w 26"/>
                <a:gd name="T7" fmla="*/ 33091 h 30"/>
                <a:gd name="T8" fmla="*/ 234410 w 26"/>
                <a:gd name="T9" fmla="*/ 21641 h 30"/>
                <a:gd name="T10" fmla="*/ 213329 w 26"/>
                <a:gd name="T11" fmla="*/ 33091 h 30"/>
                <a:gd name="T12" fmla="*/ 101650 w 26"/>
                <a:gd name="T13" fmla="*/ 12098 h 30"/>
                <a:gd name="T14" fmla="*/ 66065 w 26"/>
                <a:gd name="T15" fmla="*/ 0 h 30"/>
                <a:gd name="T16" fmla="*/ 66065 w 26"/>
                <a:gd name="T17" fmla="*/ 12098 h 30"/>
                <a:gd name="T18" fmla="*/ 33035 w 26"/>
                <a:gd name="T19" fmla="*/ 12098 h 30"/>
                <a:gd name="T20" fmla="*/ 0 w 26"/>
                <a:gd name="T21" fmla="*/ 33091 h 30"/>
                <a:gd name="T22" fmla="*/ 21487 w 26"/>
                <a:gd name="T23" fmla="*/ 57264 h 30"/>
                <a:gd name="T24" fmla="*/ 21487 w 26"/>
                <a:gd name="T25" fmla="*/ 102434 h 30"/>
                <a:gd name="T26" fmla="*/ 0 w 26"/>
                <a:gd name="T27" fmla="*/ 147084 h 30"/>
                <a:gd name="T28" fmla="*/ 12063 w 26"/>
                <a:gd name="T29" fmla="*/ 213781 h 30"/>
                <a:gd name="T30" fmla="*/ 135201 w 26"/>
                <a:gd name="T31" fmla="*/ 271050 h 30"/>
                <a:gd name="T32" fmla="*/ 135201 w 26"/>
                <a:gd name="T33" fmla="*/ 304140 h 30"/>
                <a:gd name="T34" fmla="*/ 189316 w 26"/>
                <a:gd name="T35" fmla="*/ 337345 h 30"/>
                <a:gd name="T36" fmla="*/ 201375 w 26"/>
                <a:gd name="T37" fmla="*/ 325246 h 30"/>
                <a:gd name="T38" fmla="*/ 246473 w 26"/>
                <a:gd name="T39" fmla="*/ 258975 h 30"/>
                <a:gd name="T40" fmla="*/ 279508 w 26"/>
                <a:gd name="T41" fmla="*/ 225879 h 30"/>
                <a:gd name="T42" fmla="*/ 258447 w 26"/>
                <a:gd name="T43" fmla="*/ 190256 h 30"/>
                <a:gd name="T44" fmla="*/ 258447 w 26"/>
                <a:gd name="T45" fmla="*/ 78261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0000"/>
            </a:solidFill>
            <a:ln w="9525">
              <a:noFill/>
              <a:round/>
              <a:headEnd/>
              <a:tailEnd/>
            </a:ln>
          </p:spPr>
          <p:txBody>
            <a:bodyPr/>
            <a:lstStyle/>
            <a:p>
              <a:endParaRPr lang="en-US"/>
            </a:p>
          </p:txBody>
        </p:sp>
        <p:sp>
          <p:nvSpPr>
            <p:cNvPr id="67705" name="Freeform 112"/>
            <p:cNvSpPr>
              <a:spLocks/>
            </p:cNvSpPr>
            <p:nvPr/>
          </p:nvSpPr>
          <p:spPr bwMode="auto">
            <a:xfrm>
              <a:off x="3154" y="2909"/>
              <a:ext cx="114" cy="108"/>
            </a:xfrm>
            <a:custGeom>
              <a:avLst/>
              <a:gdLst>
                <a:gd name="T0" fmla="*/ 103854 w 24"/>
                <a:gd name="T1" fmla="*/ 52497 h 23"/>
                <a:gd name="T2" fmla="*/ 70305 w 24"/>
                <a:gd name="T3" fmla="*/ 86564 h 23"/>
                <a:gd name="T4" fmla="*/ 24434 w 24"/>
                <a:gd name="T5" fmla="*/ 75365 h 23"/>
                <a:gd name="T6" fmla="*/ 0 w 24"/>
                <a:gd name="T7" fmla="*/ 86564 h 23"/>
                <a:gd name="T8" fmla="*/ 12208 w 24"/>
                <a:gd name="T9" fmla="*/ 86564 h 23"/>
                <a:gd name="T10" fmla="*/ 33663 w 24"/>
                <a:gd name="T11" fmla="*/ 127863 h 23"/>
                <a:gd name="T12" fmla="*/ 70305 w 24"/>
                <a:gd name="T13" fmla="*/ 171147 h 23"/>
                <a:gd name="T14" fmla="*/ 92169 w 24"/>
                <a:gd name="T15" fmla="*/ 171147 h 23"/>
                <a:gd name="T16" fmla="*/ 103854 w 24"/>
                <a:gd name="T17" fmla="*/ 214427 h 23"/>
                <a:gd name="T18" fmla="*/ 159899 w 24"/>
                <a:gd name="T19" fmla="*/ 235332 h 23"/>
                <a:gd name="T20" fmla="*/ 229572 w 24"/>
                <a:gd name="T21" fmla="*/ 246508 h 23"/>
                <a:gd name="T22" fmla="*/ 254011 w 24"/>
                <a:gd name="T23" fmla="*/ 214427 h 23"/>
                <a:gd name="T24" fmla="*/ 275443 w 24"/>
                <a:gd name="T25" fmla="*/ 127863 h 23"/>
                <a:gd name="T26" fmla="*/ 275443 w 24"/>
                <a:gd name="T27" fmla="*/ 75365 h 23"/>
                <a:gd name="T28" fmla="*/ 275443 w 24"/>
                <a:gd name="T29" fmla="*/ 32104 h 23"/>
                <a:gd name="T30" fmla="*/ 183792 w 24"/>
                <a:gd name="T31" fmla="*/ 0 h 23"/>
                <a:gd name="T32" fmla="*/ 149725 w 24"/>
                <a:gd name="T33" fmla="*/ 11180 h 23"/>
                <a:gd name="T34" fmla="*/ 103854 w 24"/>
                <a:gd name="T35" fmla="*/ 5249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C0C0C0"/>
            </a:solidFill>
            <a:ln w="9525">
              <a:noFill/>
              <a:round/>
              <a:headEnd/>
              <a:tailEnd/>
            </a:ln>
          </p:spPr>
          <p:txBody>
            <a:bodyPr/>
            <a:lstStyle/>
            <a:p>
              <a:endParaRPr lang="en-US"/>
            </a:p>
          </p:txBody>
        </p:sp>
        <p:sp>
          <p:nvSpPr>
            <p:cNvPr id="67706" name="Freeform 113"/>
            <p:cNvSpPr>
              <a:spLocks/>
            </p:cNvSpPr>
            <p:nvPr/>
          </p:nvSpPr>
          <p:spPr bwMode="auto">
            <a:xfrm>
              <a:off x="3112" y="2618"/>
              <a:ext cx="204" cy="329"/>
            </a:xfrm>
            <a:custGeom>
              <a:avLst/>
              <a:gdLst>
                <a:gd name="T0" fmla="*/ 307518 w 43"/>
                <a:gd name="T1" fmla="*/ 64371 h 70"/>
                <a:gd name="T2" fmla="*/ 261917 w 43"/>
                <a:gd name="T3" fmla="*/ 140051 h 70"/>
                <a:gd name="T4" fmla="*/ 240151 w 43"/>
                <a:gd name="T5" fmla="*/ 215641 h 70"/>
                <a:gd name="T6" fmla="*/ 249762 w 43"/>
                <a:gd name="T7" fmla="*/ 279594 h 70"/>
                <a:gd name="T8" fmla="*/ 261917 w 43"/>
                <a:gd name="T9" fmla="*/ 343965 h 70"/>
                <a:gd name="T10" fmla="*/ 286160 w 43"/>
                <a:gd name="T11" fmla="*/ 410409 h 70"/>
                <a:gd name="T12" fmla="*/ 249762 w 43"/>
                <a:gd name="T13" fmla="*/ 419644 h 70"/>
                <a:gd name="T14" fmla="*/ 240151 w 43"/>
                <a:gd name="T15" fmla="*/ 484015 h 70"/>
                <a:gd name="T16" fmla="*/ 228518 w 43"/>
                <a:gd name="T17" fmla="*/ 518189 h 70"/>
                <a:gd name="T18" fmla="*/ 261917 w 43"/>
                <a:gd name="T19" fmla="*/ 559718 h 70"/>
                <a:gd name="T20" fmla="*/ 261917 w 43"/>
                <a:gd name="T21" fmla="*/ 582645 h 70"/>
                <a:gd name="T22" fmla="*/ 194554 w 43"/>
                <a:gd name="T23" fmla="*/ 550459 h 70"/>
                <a:gd name="T24" fmla="*/ 125142 w 43"/>
                <a:gd name="T25" fmla="*/ 518189 h 70"/>
                <a:gd name="T26" fmla="*/ 67386 w 43"/>
                <a:gd name="T27" fmla="*/ 518189 h 70"/>
                <a:gd name="T28" fmla="*/ 67386 w 43"/>
                <a:gd name="T29" fmla="*/ 559718 h 70"/>
                <a:gd name="T30" fmla="*/ 0 w 43"/>
                <a:gd name="T31" fmla="*/ 570914 h 70"/>
                <a:gd name="T32" fmla="*/ 0 w 43"/>
                <a:gd name="T33" fmla="*/ 690421 h 70"/>
                <a:gd name="T34" fmla="*/ 21785 w 43"/>
                <a:gd name="T35" fmla="*/ 733919 h 70"/>
                <a:gd name="T36" fmla="*/ 67386 w 43"/>
                <a:gd name="T37" fmla="*/ 733919 h 70"/>
                <a:gd name="T38" fmla="*/ 91197 w 43"/>
                <a:gd name="T39" fmla="*/ 743173 h 70"/>
                <a:gd name="T40" fmla="*/ 79541 w 43"/>
                <a:gd name="T41" fmla="*/ 743173 h 70"/>
                <a:gd name="T42" fmla="*/ 103352 w 43"/>
                <a:gd name="T43" fmla="*/ 754373 h 70"/>
                <a:gd name="T44" fmla="*/ 125142 w 43"/>
                <a:gd name="T45" fmla="*/ 743173 h 70"/>
                <a:gd name="T46" fmla="*/ 170739 w 43"/>
                <a:gd name="T47" fmla="*/ 754373 h 70"/>
                <a:gd name="T48" fmla="*/ 204166 w 43"/>
                <a:gd name="T49" fmla="*/ 722188 h 70"/>
                <a:gd name="T50" fmla="*/ 249762 w 43"/>
                <a:gd name="T51" fmla="*/ 678802 h 70"/>
                <a:gd name="T52" fmla="*/ 286160 w 43"/>
                <a:gd name="T53" fmla="*/ 667583 h 70"/>
                <a:gd name="T54" fmla="*/ 274095 w 43"/>
                <a:gd name="T55" fmla="*/ 667583 h 70"/>
                <a:gd name="T56" fmla="*/ 274095 w 43"/>
                <a:gd name="T57" fmla="*/ 658240 h 70"/>
                <a:gd name="T58" fmla="*/ 377357 w 43"/>
                <a:gd name="T59" fmla="*/ 614830 h 70"/>
                <a:gd name="T60" fmla="*/ 422958 w 43"/>
                <a:gd name="T61" fmla="*/ 635285 h 70"/>
                <a:gd name="T62" fmla="*/ 444744 w 43"/>
                <a:gd name="T63" fmla="*/ 667583 h 70"/>
                <a:gd name="T64" fmla="*/ 456471 w 43"/>
                <a:gd name="T65" fmla="*/ 690421 h 70"/>
                <a:gd name="T66" fmla="*/ 490321 w 43"/>
                <a:gd name="T67" fmla="*/ 667583 h 70"/>
                <a:gd name="T68" fmla="*/ 490321 w 43"/>
                <a:gd name="T69" fmla="*/ 635285 h 70"/>
                <a:gd name="T70" fmla="*/ 456471 w 43"/>
                <a:gd name="T71" fmla="*/ 582645 h 70"/>
                <a:gd name="T72" fmla="*/ 456471 w 43"/>
                <a:gd name="T73" fmla="*/ 527533 h 70"/>
                <a:gd name="T74" fmla="*/ 468536 w 43"/>
                <a:gd name="T75" fmla="*/ 527533 h 70"/>
                <a:gd name="T76" fmla="*/ 444744 w 43"/>
                <a:gd name="T77" fmla="*/ 474780 h 70"/>
                <a:gd name="T78" fmla="*/ 432656 w 43"/>
                <a:gd name="T79" fmla="*/ 451830 h 70"/>
                <a:gd name="T80" fmla="*/ 377357 w 43"/>
                <a:gd name="T81" fmla="*/ 442594 h 70"/>
                <a:gd name="T82" fmla="*/ 319692 w 43"/>
                <a:gd name="T83" fmla="*/ 419644 h 70"/>
                <a:gd name="T84" fmla="*/ 295881 w 43"/>
                <a:gd name="T85" fmla="*/ 366915 h 70"/>
                <a:gd name="T86" fmla="*/ 274095 w 43"/>
                <a:gd name="T87" fmla="*/ 279594 h 70"/>
                <a:gd name="T88" fmla="*/ 295881 w 43"/>
                <a:gd name="T89" fmla="*/ 247939 h 70"/>
                <a:gd name="T90" fmla="*/ 286160 w 43"/>
                <a:gd name="T91" fmla="*/ 171729 h 70"/>
                <a:gd name="T92" fmla="*/ 341482 w 43"/>
                <a:gd name="T93" fmla="*/ 171729 h 70"/>
                <a:gd name="T94" fmla="*/ 365293 w 43"/>
                <a:gd name="T95" fmla="*/ 215641 h 70"/>
                <a:gd name="T96" fmla="*/ 410894 w 43"/>
                <a:gd name="T97" fmla="*/ 215641 h 70"/>
                <a:gd name="T98" fmla="*/ 410894 w 43"/>
                <a:gd name="T99" fmla="*/ 183460 h 70"/>
                <a:gd name="T100" fmla="*/ 422958 w 43"/>
                <a:gd name="T101" fmla="*/ 160505 h 70"/>
                <a:gd name="T102" fmla="*/ 432656 w 43"/>
                <a:gd name="T103" fmla="*/ 171729 h 70"/>
                <a:gd name="T104" fmla="*/ 422958 w 43"/>
                <a:gd name="T105" fmla="*/ 107865 h 70"/>
                <a:gd name="T106" fmla="*/ 444744 w 43"/>
                <a:gd name="T107" fmla="*/ 64371 h 70"/>
                <a:gd name="T108" fmla="*/ 444744 w 43"/>
                <a:gd name="T109" fmla="*/ 20454 h 70"/>
                <a:gd name="T110" fmla="*/ 422958 w 43"/>
                <a:gd name="T111" fmla="*/ 0 h 70"/>
                <a:gd name="T112" fmla="*/ 399143 w 43"/>
                <a:gd name="T113" fmla="*/ 0 h 70"/>
                <a:gd name="T114" fmla="*/ 319692 w 43"/>
                <a:gd name="T115" fmla="*/ 11224 h 70"/>
                <a:gd name="T116" fmla="*/ 307518 w 43"/>
                <a:gd name="T117" fmla="*/ 0 h 70"/>
                <a:gd name="T118" fmla="*/ 307518 w 43"/>
                <a:gd name="T119" fmla="*/ 52753 h 70"/>
                <a:gd name="T120" fmla="*/ 307518 w 43"/>
                <a:gd name="T121" fmla="*/ 64371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C0C0C0"/>
            </a:solidFill>
            <a:ln w="9525">
              <a:noFill/>
              <a:round/>
              <a:headEnd/>
              <a:tailEnd/>
            </a:ln>
          </p:spPr>
          <p:txBody>
            <a:bodyPr/>
            <a:lstStyle/>
            <a:p>
              <a:endParaRPr lang="en-US"/>
            </a:p>
          </p:txBody>
        </p:sp>
        <p:sp>
          <p:nvSpPr>
            <p:cNvPr id="67707" name="Freeform 114"/>
            <p:cNvSpPr>
              <a:spLocks/>
            </p:cNvSpPr>
            <p:nvPr/>
          </p:nvSpPr>
          <p:spPr bwMode="auto">
            <a:xfrm>
              <a:off x="2707" y="2449"/>
              <a:ext cx="112" cy="85"/>
            </a:xfrm>
            <a:custGeom>
              <a:avLst/>
              <a:gdLst>
                <a:gd name="T0" fmla="*/ 26 w 144"/>
                <a:gd name="T1" fmla="*/ 18 h 109"/>
                <a:gd name="T2" fmla="*/ 26 w 144"/>
                <a:gd name="T3" fmla="*/ 18 h 109"/>
                <a:gd name="T4" fmla="*/ 31 w 144"/>
                <a:gd name="T5" fmla="*/ 12 h 109"/>
                <a:gd name="T6" fmla="*/ 32 w 144"/>
                <a:gd name="T7" fmla="*/ 11 h 109"/>
                <a:gd name="T8" fmla="*/ 29 w 144"/>
                <a:gd name="T9" fmla="*/ 11 h 109"/>
                <a:gd name="T10" fmla="*/ 24 w 144"/>
                <a:gd name="T11" fmla="*/ 5 h 109"/>
                <a:gd name="T12" fmla="*/ 21 w 144"/>
                <a:gd name="T13" fmla="*/ 0 h 109"/>
                <a:gd name="T14" fmla="*/ 20 w 144"/>
                <a:gd name="T15" fmla="*/ 0 h 109"/>
                <a:gd name="T16" fmla="*/ 12 w 144"/>
                <a:gd name="T17" fmla="*/ 4 h 109"/>
                <a:gd name="T18" fmla="*/ 5 w 144"/>
                <a:gd name="T19" fmla="*/ 9 h 109"/>
                <a:gd name="T20" fmla="*/ 2 w 144"/>
                <a:gd name="T21" fmla="*/ 15 h 109"/>
                <a:gd name="T22" fmla="*/ 0 w 144"/>
                <a:gd name="T23" fmla="*/ 19 h 109"/>
                <a:gd name="T24" fmla="*/ 0 w 144"/>
                <a:gd name="T25" fmla="*/ 22 h 109"/>
                <a:gd name="T26" fmla="*/ 2 w 144"/>
                <a:gd name="T27" fmla="*/ 24 h 109"/>
                <a:gd name="T28" fmla="*/ 8 w 144"/>
                <a:gd name="T29" fmla="*/ 23 h 109"/>
                <a:gd name="T30" fmla="*/ 8 w 144"/>
                <a:gd name="T31" fmla="*/ 24 h 109"/>
                <a:gd name="T32" fmla="*/ 9 w 144"/>
                <a:gd name="T33" fmla="*/ 19 h 109"/>
                <a:gd name="T34" fmla="*/ 16 w 144"/>
                <a:gd name="T35" fmla="*/ 19 h 109"/>
                <a:gd name="T36" fmla="*/ 21 w 144"/>
                <a:gd name="T37" fmla="*/ 19 h 109"/>
                <a:gd name="T38" fmla="*/ 26 w 144"/>
                <a:gd name="T39" fmla="*/ 18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C0C0C0"/>
            </a:solidFill>
            <a:ln w="9525">
              <a:noFill/>
              <a:round/>
              <a:headEnd/>
              <a:tailEnd/>
            </a:ln>
          </p:spPr>
          <p:txBody>
            <a:bodyPr/>
            <a:lstStyle/>
            <a:p>
              <a:endParaRPr lang="en-US"/>
            </a:p>
          </p:txBody>
        </p:sp>
        <p:sp>
          <p:nvSpPr>
            <p:cNvPr id="67708" name="Freeform 115"/>
            <p:cNvSpPr>
              <a:spLocks/>
            </p:cNvSpPr>
            <p:nvPr/>
          </p:nvSpPr>
          <p:spPr bwMode="auto">
            <a:xfrm>
              <a:off x="2707" y="2449"/>
              <a:ext cx="112" cy="85"/>
            </a:xfrm>
            <a:custGeom>
              <a:avLst/>
              <a:gdLst>
                <a:gd name="T0" fmla="*/ 26 w 144"/>
                <a:gd name="T1" fmla="*/ 18 h 109"/>
                <a:gd name="T2" fmla="*/ 26 w 144"/>
                <a:gd name="T3" fmla="*/ 18 h 109"/>
                <a:gd name="T4" fmla="*/ 31 w 144"/>
                <a:gd name="T5" fmla="*/ 12 h 109"/>
                <a:gd name="T6" fmla="*/ 32 w 144"/>
                <a:gd name="T7" fmla="*/ 11 h 109"/>
                <a:gd name="T8" fmla="*/ 29 w 144"/>
                <a:gd name="T9" fmla="*/ 11 h 109"/>
                <a:gd name="T10" fmla="*/ 24 w 144"/>
                <a:gd name="T11" fmla="*/ 5 h 109"/>
                <a:gd name="T12" fmla="*/ 21 w 144"/>
                <a:gd name="T13" fmla="*/ 0 h 109"/>
                <a:gd name="T14" fmla="*/ 20 w 144"/>
                <a:gd name="T15" fmla="*/ 0 h 109"/>
                <a:gd name="T16" fmla="*/ 12 w 144"/>
                <a:gd name="T17" fmla="*/ 4 h 109"/>
                <a:gd name="T18" fmla="*/ 5 w 144"/>
                <a:gd name="T19" fmla="*/ 9 h 109"/>
                <a:gd name="T20" fmla="*/ 2 w 144"/>
                <a:gd name="T21" fmla="*/ 15 h 109"/>
                <a:gd name="T22" fmla="*/ 0 w 144"/>
                <a:gd name="T23" fmla="*/ 19 h 109"/>
                <a:gd name="T24" fmla="*/ 0 w 144"/>
                <a:gd name="T25" fmla="*/ 22 h 109"/>
                <a:gd name="T26" fmla="*/ 2 w 144"/>
                <a:gd name="T27" fmla="*/ 24 h 109"/>
                <a:gd name="T28" fmla="*/ 8 w 144"/>
                <a:gd name="T29" fmla="*/ 23 h 109"/>
                <a:gd name="T30" fmla="*/ 8 w 144"/>
                <a:gd name="T31" fmla="*/ 24 h 109"/>
                <a:gd name="T32" fmla="*/ 9 w 144"/>
                <a:gd name="T33" fmla="*/ 19 h 109"/>
                <a:gd name="T34" fmla="*/ 16 w 144"/>
                <a:gd name="T35" fmla="*/ 19 h 109"/>
                <a:gd name="T36" fmla="*/ 21 w 144"/>
                <a:gd name="T37" fmla="*/ 19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C0C0C0"/>
            </a:solidFill>
            <a:ln w="9525">
              <a:noFill/>
              <a:round/>
              <a:headEnd/>
              <a:tailEnd/>
            </a:ln>
          </p:spPr>
          <p:txBody>
            <a:bodyPr/>
            <a:lstStyle/>
            <a:p>
              <a:endParaRPr lang="en-US"/>
            </a:p>
          </p:txBody>
        </p:sp>
        <p:sp>
          <p:nvSpPr>
            <p:cNvPr id="67709" name="Freeform 116"/>
            <p:cNvSpPr>
              <a:spLocks/>
            </p:cNvSpPr>
            <p:nvPr/>
          </p:nvSpPr>
          <p:spPr bwMode="auto">
            <a:xfrm>
              <a:off x="2782" y="2511"/>
              <a:ext cx="14" cy="3"/>
            </a:xfrm>
            <a:custGeom>
              <a:avLst/>
              <a:gdLst>
                <a:gd name="T0" fmla="*/ 0 w 18"/>
                <a:gd name="T1" fmla="*/ 1 h 6"/>
                <a:gd name="T2" fmla="*/ 2 w 18"/>
                <a:gd name="T3" fmla="*/ 1 h 6"/>
                <a:gd name="T4" fmla="*/ 4 w 18"/>
                <a:gd name="T5" fmla="*/ 0 h 6"/>
                <a:gd name="T6" fmla="*/ 0 w 18"/>
                <a:gd name="T7" fmla="*/ 1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solidFill>
              <a:srgbClr val="C0C0C0"/>
            </a:solidFill>
            <a:ln w="9525">
              <a:noFill/>
              <a:round/>
              <a:headEnd/>
              <a:tailEnd/>
            </a:ln>
          </p:spPr>
          <p:txBody>
            <a:bodyPr/>
            <a:lstStyle/>
            <a:p>
              <a:endParaRPr lang="en-US"/>
            </a:p>
          </p:txBody>
        </p:sp>
        <p:sp>
          <p:nvSpPr>
            <p:cNvPr id="67710" name="Freeform 117"/>
            <p:cNvSpPr>
              <a:spLocks/>
            </p:cNvSpPr>
            <p:nvPr/>
          </p:nvSpPr>
          <p:spPr bwMode="auto">
            <a:xfrm>
              <a:off x="2782" y="2511"/>
              <a:ext cx="14" cy="3"/>
            </a:xfrm>
            <a:custGeom>
              <a:avLst/>
              <a:gdLst>
                <a:gd name="T0" fmla="*/ 0 w 18"/>
                <a:gd name="T1" fmla="*/ 1 h 6"/>
                <a:gd name="T2" fmla="*/ 2 w 18"/>
                <a:gd name="T3" fmla="*/ 1 h 6"/>
                <a:gd name="T4" fmla="*/ 4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solidFill>
              <a:srgbClr val="C0C0C0"/>
            </a:solidFill>
            <a:ln w="9525">
              <a:noFill/>
              <a:round/>
              <a:headEnd/>
              <a:tailEnd/>
            </a:ln>
          </p:spPr>
          <p:txBody>
            <a:bodyPr/>
            <a:lstStyle/>
            <a:p>
              <a:endParaRPr lang="en-US"/>
            </a:p>
          </p:txBody>
        </p:sp>
        <p:sp>
          <p:nvSpPr>
            <p:cNvPr id="67711" name="Freeform 118"/>
            <p:cNvSpPr>
              <a:spLocks/>
            </p:cNvSpPr>
            <p:nvPr/>
          </p:nvSpPr>
          <p:spPr bwMode="auto">
            <a:xfrm>
              <a:off x="2735" y="2514"/>
              <a:ext cx="61" cy="80"/>
            </a:xfrm>
            <a:custGeom>
              <a:avLst/>
              <a:gdLst>
                <a:gd name="T0" fmla="*/ 14 w 78"/>
                <a:gd name="T1" fmla="*/ 2 h 102"/>
                <a:gd name="T2" fmla="*/ 14 w 78"/>
                <a:gd name="T3" fmla="*/ 0 h 102"/>
                <a:gd name="T4" fmla="*/ 8 w 78"/>
                <a:gd name="T5" fmla="*/ 0 h 102"/>
                <a:gd name="T6" fmla="*/ 2 w 78"/>
                <a:gd name="T7" fmla="*/ 0 h 102"/>
                <a:gd name="T8" fmla="*/ 0 w 78"/>
                <a:gd name="T9" fmla="*/ 5 h 102"/>
                <a:gd name="T10" fmla="*/ 2 w 78"/>
                <a:gd name="T11" fmla="*/ 10 h 102"/>
                <a:gd name="T12" fmla="*/ 0 w 78"/>
                <a:gd name="T13" fmla="*/ 16 h 102"/>
                <a:gd name="T14" fmla="*/ 0 w 78"/>
                <a:gd name="T15" fmla="*/ 20 h 102"/>
                <a:gd name="T16" fmla="*/ 2 w 78"/>
                <a:gd name="T17" fmla="*/ 24 h 102"/>
                <a:gd name="T18" fmla="*/ 8 w 78"/>
                <a:gd name="T19" fmla="*/ 24 h 102"/>
                <a:gd name="T20" fmla="*/ 18 w 78"/>
                <a:gd name="T21" fmla="*/ 21 h 102"/>
                <a:gd name="T22" fmla="*/ 14 w 78"/>
                <a:gd name="T23" fmla="*/ 8 h 102"/>
                <a:gd name="T24" fmla="*/ 14 w 78"/>
                <a:gd name="T25" fmla="*/ 2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C0C0C0"/>
            </a:solidFill>
            <a:ln w="9525">
              <a:noFill/>
              <a:round/>
              <a:headEnd/>
              <a:tailEnd/>
            </a:ln>
          </p:spPr>
          <p:txBody>
            <a:bodyPr/>
            <a:lstStyle/>
            <a:p>
              <a:endParaRPr lang="en-US"/>
            </a:p>
          </p:txBody>
        </p:sp>
        <p:sp>
          <p:nvSpPr>
            <p:cNvPr id="67712" name="Freeform 119"/>
            <p:cNvSpPr>
              <a:spLocks/>
            </p:cNvSpPr>
            <p:nvPr/>
          </p:nvSpPr>
          <p:spPr bwMode="auto">
            <a:xfrm>
              <a:off x="2826" y="2453"/>
              <a:ext cx="179" cy="161"/>
            </a:xfrm>
            <a:custGeom>
              <a:avLst/>
              <a:gdLst>
                <a:gd name="T0" fmla="*/ 28 w 228"/>
                <a:gd name="T1" fmla="*/ 35 h 205"/>
                <a:gd name="T2" fmla="*/ 35 w 228"/>
                <a:gd name="T3" fmla="*/ 38 h 205"/>
                <a:gd name="T4" fmla="*/ 42 w 228"/>
                <a:gd name="T5" fmla="*/ 28 h 205"/>
                <a:gd name="T6" fmla="*/ 46 w 228"/>
                <a:gd name="T7" fmla="*/ 16 h 205"/>
                <a:gd name="T8" fmla="*/ 48 w 228"/>
                <a:gd name="T9" fmla="*/ 13 h 205"/>
                <a:gd name="T10" fmla="*/ 53 w 228"/>
                <a:gd name="T11" fmla="*/ 12 h 205"/>
                <a:gd name="T12" fmla="*/ 53 w 228"/>
                <a:gd name="T13" fmla="*/ 7 h 205"/>
                <a:gd name="T14" fmla="*/ 49 w 228"/>
                <a:gd name="T15" fmla="*/ 6 h 205"/>
                <a:gd name="T16" fmla="*/ 46 w 228"/>
                <a:gd name="T17" fmla="*/ 2 h 205"/>
                <a:gd name="T18" fmla="*/ 48 w 228"/>
                <a:gd name="T19" fmla="*/ 0 h 205"/>
                <a:gd name="T20" fmla="*/ 42 w 228"/>
                <a:gd name="T21" fmla="*/ 6 h 205"/>
                <a:gd name="T22" fmla="*/ 34 w 228"/>
                <a:gd name="T23" fmla="*/ 7 h 205"/>
                <a:gd name="T24" fmla="*/ 26 w 228"/>
                <a:gd name="T25" fmla="*/ 7 h 205"/>
                <a:gd name="T26" fmla="*/ 20 w 228"/>
                <a:gd name="T27" fmla="*/ 10 h 205"/>
                <a:gd name="T28" fmla="*/ 12 w 228"/>
                <a:gd name="T29" fmla="*/ 7 h 205"/>
                <a:gd name="T30" fmla="*/ 5 w 228"/>
                <a:gd name="T31" fmla="*/ 7 h 205"/>
                <a:gd name="T32" fmla="*/ 2 w 228"/>
                <a:gd name="T33" fmla="*/ 12 h 205"/>
                <a:gd name="T34" fmla="*/ 2 w 228"/>
                <a:gd name="T35" fmla="*/ 16 h 205"/>
                <a:gd name="T36" fmla="*/ 2 w 228"/>
                <a:gd name="T37" fmla="*/ 21 h 205"/>
                <a:gd name="T38" fmla="*/ 0 w 228"/>
                <a:gd name="T39" fmla="*/ 31 h 205"/>
                <a:gd name="T40" fmla="*/ 0 w 228"/>
                <a:gd name="T41" fmla="*/ 38 h 205"/>
                <a:gd name="T42" fmla="*/ 5 w 228"/>
                <a:gd name="T43" fmla="*/ 38 h 205"/>
                <a:gd name="T44" fmla="*/ 12 w 228"/>
                <a:gd name="T45" fmla="*/ 45 h 205"/>
                <a:gd name="T46" fmla="*/ 16 w 228"/>
                <a:gd name="T47" fmla="*/ 47 h 205"/>
                <a:gd name="T48" fmla="*/ 22 w 228"/>
                <a:gd name="T49" fmla="*/ 48 h 205"/>
                <a:gd name="T50" fmla="*/ 24 w 228"/>
                <a:gd name="T51" fmla="*/ 42 h 205"/>
                <a:gd name="T52" fmla="*/ 28 w 228"/>
                <a:gd name="T53" fmla="*/ 35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C0C0C0"/>
            </a:solidFill>
            <a:ln w="9525">
              <a:noFill/>
              <a:round/>
              <a:headEnd/>
              <a:tailEnd/>
            </a:ln>
          </p:spPr>
          <p:txBody>
            <a:bodyPr/>
            <a:lstStyle/>
            <a:p>
              <a:endParaRPr lang="en-US"/>
            </a:p>
          </p:txBody>
        </p:sp>
        <p:sp>
          <p:nvSpPr>
            <p:cNvPr id="67713" name="Freeform 120"/>
            <p:cNvSpPr>
              <a:spLocks/>
            </p:cNvSpPr>
            <p:nvPr/>
          </p:nvSpPr>
          <p:spPr bwMode="auto">
            <a:xfrm>
              <a:off x="2999" y="2514"/>
              <a:ext cx="193" cy="113"/>
            </a:xfrm>
            <a:custGeom>
              <a:avLst/>
              <a:gdLst>
                <a:gd name="T0" fmla="*/ 19 w 246"/>
                <a:gd name="T1" fmla="*/ 8 h 144"/>
                <a:gd name="T2" fmla="*/ 16 w 246"/>
                <a:gd name="T3" fmla="*/ 12 h 144"/>
                <a:gd name="T4" fmla="*/ 8 w 246"/>
                <a:gd name="T5" fmla="*/ 14 h 144"/>
                <a:gd name="T6" fmla="*/ 2 w 246"/>
                <a:gd name="T7" fmla="*/ 16 h 144"/>
                <a:gd name="T8" fmla="*/ 0 w 246"/>
                <a:gd name="T9" fmla="*/ 24 h 144"/>
                <a:gd name="T10" fmla="*/ 2 w 246"/>
                <a:gd name="T11" fmla="*/ 31 h 144"/>
                <a:gd name="T12" fmla="*/ 4 w 246"/>
                <a:gd name="T13" fmla="*/ 34 h 144"/>
                <a:gd name="T14" fmla="*/ 10 w 246"/>
                <a:gd name="T15" fmla="*/ 31 h 144"/>
                <a:gd name="T16" fmla="*/ 16 w 246"/>
                <a:gd name="T17" fmla="*/ 31 h 144"/>
                <a:gd name="T18" fmla="*/ 19 w 246"/>
                <a:gd name="T19" fmla="*/ 33 h 144"/>
                <a:gd name="T20" fmla="*/ 19 w 246"/>
                <a:gd name="T21" fmla="*/ 27 h 144"/>
                <a:gd name="T22" fmla="*/ 27 w 246"/>
                <a:gd name="T23" fmla="*/ 26 h 144"/>
                <a:gd name="T24" fmla="*/ 34 w 246"/>
                <a:gd name="T25" fmla="*/ 28 h 144"/>
                <a:gd name="T26" fmla="*/ 46 w 246"/>
                <a:gd name="T27" fmla="*/ 26 h 144"/>
                <a:gd name="T28" fmla="*/ 57 w 246"/>
                <a:gd name="T29" fmla="*/ 24 h 144"/>
                <a:gd name="T30" fmla="*/ 57 w 246"/>
                <a:gd name="T31" fmla="*/ 24 h 144"/>
                <a:gd name="T32" fmla="*/ 49 w 246"/>
                <a:gd name="T33" fmla="*/ 16 h 144"/>
                <a:gd name="T34" fmla="*/ 44 w 246"/>
                <a:gd name="T35" fmla="*/ 13 h 144"/>
                <a:gd name="T36" fmla="*/ 39 w 246"/>
                <a:gd name="T37" fmla="*/ 5 h 144"/>
                <a:gd name="T38" fmla="*/ 36 w 246"/>
                <a:gd name="T39" fmla="*/ 0 h 144"/>
                <a:gd name="T40" fmla="*/ 26 w 246"/>
                <a:gd name="T41" fmla="*/ 7 h 144"/>
                <a:gd name="T42" fmla="*/ 19 w 246"/>
                <a:gd name="T43" fmla="*/ 8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C0C0C0"/>
            </a:solidFill>
            <a:ln w="9525">
              <a:noFill/>
              <a:round/>
              <a:headEnd/>
              <a:tailEnd/>
            </a:ln>
          </p:spPr>
          <p:txBody>
            <a:bodyPr/>
            <a:lstStyle/>
            <a:p>
              <a:endParaRPr lang="en-US"/>
            </a:p>
          </p:txBody>
        </p:sp>
        <p:sp>
          <p:nvSpPr>
            <p:cNvPr id="67714" name="Freeform 121"/>
            <p:cNvSpPr>
              <a:spLocks/>
            </p:cNvSpPr>
            <p:nvPr/>
          </p:nvSpPr>
          <p:spPr bwMode="auto">
            <a:xfrm>
              <a:off x="2943" y="2618"/>
              <a:ext cx="118" cy="141"/>
            </a:xfrm>
            <a:custGeom>
              <a:avLst/>
              <a:gdLst>
                <a:gd name="T0" fmla="*/ 16 w 150"/>
                <a:gd name="T1" fmla="*/ 38 h 180"/>
                <a:gd name="T2" fmla="*/ 22 w 150"/>
                <a:gd name="T3" fmla="*/ 34 h 180"/>
                <a:gd name="T4" fmla="*/ 28 w 150"/>
                <a:gd name="T5" fmla="*/ 22 h 180"/>
                <a:gd name="T6" fmla="*/ 31 w 150"/>
                <a:gd name="T7" fmla="*/ 18 h 180"/>
                <a:gd name="T8" fmla="*/ 35 w 150"/>
                <a:gd name="T9" fmla="*/ 2 h 180"/>
                <a:gd name="T10" fmla="*/ 33 w 150"/>
                <a:gd name="T11" fmla="*/ 0 h 180"/>
                <a:gd name="T12" fmla="*/ 28 w 150"/>
                <a:gd name="T13" fmla="*/ 0 h 180"/>
                <a:gd name="T14" fmla="*/ 22 w 150"/>
                <a:gd name="T15" fmla="*/ 2 h 180"/>
                <a:gd name="T16" fmla="*/ 17 w 150"/>
                <a:gd name="T17" fmla="*/ 4 h 180"/>
                <a:gd name="T18" fmla="*/ 14 w 150"/>
                <a:gd name="T19" fmla="*/ 7 h 180"/>
                <a:gd name="T20" fmla="*/ 12 w 150"/>
                <a:gd name="T21" fmla="*/ 8 h 180"/>
                <a:gd name="T22" fmla="*/ 12 w 150"/>
                <a:gd name="T23" fmla="*/ 11 h 180"/>
                <a:gd name="T24" fmla="*/ 14 w 150"/>
                <a:gd name="T25" fmla="*/ 13 h 180"/>
                <a:gd name="T26" fmla="*/ 13 w 150"/>
                <a:gd name="T27" fmla="*/ 20 h 180"/>
                <a:gd name="T28" fmla="*/ 12 w 150"/>
                <a:gd name="T29" fmla="*/ 27 h 180"/>
                <a:gd name="T30" fmla="*/ 7 w 150"/>
                <a:gd name="T31" fmla="*/ 27 h 180"/>
                <a:gd name="T32" fmla="*/ 3 w 150"/>
                <a:gd name="T33" fmla="*/ 30 h 180"/>
                <a:gd name="T34" fmla="*/ 0 w 150"/>
                <a:gd name="T35" fmla="*/ 32 h 180"/>
                <a:gd name="T36" fmla="*/ 5 w 150"/>
                <a:gd name="T37" fmla="*/ 36 h 180"/>
                <a:gd name="T38" fmla="*/ 6 w 150"/>
                <a:gd name="T39" fmla="*/ 41 h 180"/>
                <a:gd name="T40" fmla="*/ 10 w 150"/>
                <a:gd name="T41" fmla="*/ 38 h 180"/>
                <a:gd name="T42" fmla="*/ 16 w 150"/>
                <a:gd name="T43" fmla="*/ 38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C0C0C0"/>
            </a:solidFill>
            <a:ln w="9525">
              <a:noFill/>
              <a:round/>
              <a:headEnd/>
              <a:tailEnd/>
            </a:ln>
          </p:spPr>
          <p:txBody>
            <a:bodyPr/>
            <a:lstStyle/>
            <a:p>
              <a:endParaRPr lang="en-US"/>
            </a:p>
          </p:txBody>
        </p:sp>
        <p:sp>
          <p:nvSpPr>
            <p:cNvPr id="67715" name="Freeform 122"/>
            <p:cNvSpPr>
              <a:spLocks/>
            </p:cNvSpPr>
            <p:nvPr/>
          </p:nvSpPr>
          <p:spPr bwMode="auto">
            <a:xfrm>
              <a:off x="2919" y="2648"/>
              <a:ext cx="71" cy="78"/>
            </a:xfrm>
            <a:custGeom>
              <a:avLst/>
              <a:gdLst>
                <a:gd name="T0" fmla="*/ 14 w 90"/>
                <a:gd name="T1" fmla="*/ 16 h 102"/>
                <a:gd name="T2" fmla="*/ 19 w 90"/>
                <a:gd name="T3" fmla="*/ 16 h 102"/>
                <a:gd name="T4" fmla="*/ 20 w 90"/>
                <a:gd name="T5" fmla="*/ 9 h 102"/>
                <a:gd name="T6" fmla="*/ 22 w 90"/>
                <a:gd name="T7" fmla="*/ 4 h 102"/>
                <a:gd name="T8" fmla="*/ 19 w 90"/>
                <a:gd name="T9" fmla="*/ 2 h 102"/>
                <a:gd name="T10" fmla="*/ 19 w 90"/>
                <a:gd name="T11" fmla="*/ 0 h 102"/>
                <a:gd name="T12" fmla="*/ 12 w 90"/>
                <a:gd name="T13" fmla="*/ 0 h 102"/>
                <a:gd name="T14" fmla="*/ 0 w 90"/>
                <a:gd name="T15" fmla="*/ 0 h 102"/>
                <a:gd name="T16" fmla="*/ 0 w 90"/>
                <a:gd name="T17" fmla="*/ 4 h 102"/>
                <a:gd name="T18" fmla="*/ 0 w 90"/>
                <a:gd name="T19" fmla="*/ 11 h 102"/>
                <a:gd name="T20" fmla="*/ 7 w 90"/>
                <a:gd name="T21" fmla="*/ 21 h 102"/>
                <a:gd name="T22" fmla="*/ 10 w 90"/>
                <a:gd name="T23" fmla="*/ 18 h 102"/>
                <a:gd name="T24" fmla="*/ 14 w 90"/>
                <a:gd name="T25" fmla="*/ 1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C0C0C0"/>
            </a:solidFill>
            <a:ln w="9525">
              <a:noFill/>
              <a:round/>
              <a:headEnd/>
              <a:tailEnd/>
            </a:ln>
          </p:spPr>
          <p:txBody>
            <a:bodyPr/>
            <a:lstStyle/>
            <a:p>
              <a:endParaRPr lang="en-US"/>
            </a:p>
          </p:txBody>
        </p:sp>
        <p:sp>
          <p:nvSpPr>
            <p:cNvPr id="67716" name="Freeform 123"/>
            <p:cNvSpPr>
              <a:spLocks/>
            </p:cNvSpPr>
            <p:nvPr/>
          </p:nvSpPr>
          <p:spPr bwMode="auto">
            <a:xfrm>
              <a:off x="2900" y="2491"/>
              <a:ext cx="112" cy="157"/>
            </a:xfrm>
            <a:custGeom>
              <a:avLst/>
              <a:gdLst>
                <a:gd name="T0" fmla="*/ 32 w 144"/>
                <a:gd name="T1" fmla="*/ 43 h 198"/>
                <a:gd name="T2" fmla="*/ 31 w 144"/>
                <a:gd name="T3" fmla="*/ 40 h 198"/>
                <a:gd name="T4" fmla="*/ 28 w 144"/>
                <a:gd name="T5" fmla="*/ 33 h 198"/>
                <a:gd name="T6" fmla="*/ 31 w 144"/>
                <a:gd name="T7" fmla="*/ 24 h 198"/>
                <a:gd name="T8" fmla="*/ 29 w 144"/>
                <a:gd name="T9" fmla="*/ 24 h 198"/>
                <a:gd name="T10" fmla="*/ 26 w 144"/>
                <a:gd name="T11" fmla="*/ 17 h 198"/>
                <a:gd name="T12" fmla="*/ 26 w 144"/>
                <a:gd name="T13" fmla="*/ 12 h 198"/>
                <a:gd name="T14" fmla="*/ 31 w 144"/>
                <a:gd name="T15" fmla="*/ 10 h 198"/>
                <a:gd name="T16" fmla="*/ 28 w 144"/>
                <a:gd name="T17" fmla="*/ 0 h 198"/>
                <a:gd name="T18" fmla="*/ 28 w 144"/>
                <a:gd name="T19" fmla="*/ 0 h 198"/>
                <a:gd name="T20" fmla="*/ 24 w 144"/>
                <a:gd name="T21" fmla="*/ 2 h 198"/>
                <a:gd name="T22" fmla="*/ 23 w 144"/>
                <a:gd name="T23" fmla="*/ 6 h 198"/>
                <a:gd name="T24" fmla="*/ 19 w 144"/>
                <a:gd name="T25" fmla="*/ 18 h 198"/>
                <a:gd name="T26" fmla="*/ 12 w 144"/>
                <a:gd name="T27" fmla="*/ 28 h 198"/>
                <a:gd name="T28" fmla="*/ 5 w 144"/>
                <a:gd name="T29" fmla="*/ 25 h 198"/>
                <a:gd name="T30" fmla="*/ 2 w 144"/>
                <a:gd name="T31" fmla="*/ 32 h 198"/>
                <a:gd name="T32" fmla="*/ 0 w 144"/>
                <a:gd name="T33" fmla="*/ 39 h 198"/>
                <a:gd name="T34" fmla="*/ 4 w 144"/>
                <a:gd name="T35" fmla="*/ 39 h 198"/>
                <a:gd name="T36" fmla="*/ 5 w 144"/>
                <a:gd name="T37" fmla="*/ 49 h 198"/>
                <a:gd name="T38" fmla="*/ 16 w 144"/>
                <a:gd name="T39" fmla="*/ 49 h 198"/>
                <a:gd name="T40" fmla="*/ 23 w 144"/>
                <a:gd name="T41" fmla="*/ 49 h 198"/>
                <a:gd name="T42" fmla="*/ 32 w 144"/>
                <a:gd name="T43" fmla="*/ 43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C0C0C0"/>
            </a:solidFill>
            <a:ln w="9525">
              <a:noFill/>
              <a:round/>
              <a:headEnd/>
              <a:tailEnd/>
            </a:ln>
          </p:spPr>
          <p:txBody>
            <a:bodyPr/>
            <a:lstStyle/>
            <a:p>
              <a:endParaRPr lang="en-US"/>
            </a:p>
          </p:txBody>
        </p:sp>
        <p:sp>
          <p:nvSpPr>
            <p:cNvPr id="67717" name="Freeform 124"/>
            <p:cNvSpPr>
              <a:spLocks/>
            </p:cNvSpPr>
            <p:nvPr/>
          </p:nvSpPr>
          <p:spPr bwMode="auto">
            <a:xfrm>
              <a:off x="2900" y="2491"/>
              <a:ext cx="112" cy="157"/>
            </a:xfrm>
            <a:custGeom>
              <a:avLst/>
              <a:gdLst>
                <a:gd name="T0" fmla="*/ 32 w 144"/>
                <a:gd name="T1" fmla="*/ 43 h 198"/>
                <a:gd name="T2" fmla="*/ 31 w 144"/>
                <a:gd name="T3" fmla="*/ 40 h 198"/>
                <a:gd name="T4" fmla="*/ 28 w 144"/>
                <a:gd name="T5" fmla="*/ 33 h 198"/>
                <a:gd name="T6" fmla="*/ 31 w 144"/>
                <a:gd name="T7" fmla="*/ 24 h 198"/>
                <a:gd name="T8" fmla="*/ 29 w 144"/>
                <a:gd name="T9" fmla="*/ 24 h 198"/>
                <a:gd name="T10" fmla="*/ 26 w 144"/>
                <a:gd name="T11" fmla="*/ 17 h 198"/>
                <a:gd name="T12" fmla="*/ 26 w 144"/>
                <a:gd name="T13" fmla="*/ 12 h 198"/>
                <a:gd name="T14" fmla="*/ 31 w 144"/>
                <a:gd name="T15" fmla="*/ 10 h 198"/>
                <a:gd name="T16" fmla="*/ 28 w 144"/>
                <a:gd name="T17" fmla="*/ 0 h 198"/>
                <a:gd name="T18" fmla="*/ 28 w 144"/>
                <a:gd name="T19" fmla="*/ 0 h 198"/>
                <a:gd name="T20" fmla="*/ 24 w 144"/>
                <a:gd name="T21" fmla="*/ 2 h 198"/>
                <a:gd name="T22" fmla="*/ 23 w 144"/>
                <a:gd name="T23" fmla="*/ 6 h 198"/>
                <a:gd name="T24" fmla="*/ 19 w 144"/>
                <a:gd name="T25" fmla="*/ 18 h 198"/>
                <a:gd name="T26" fmla="*/ 12 w 144"/>
                <a:gd name="T27" fmla="*/ 28 h 198"/>
                <a:gd name="T28" fmla="*/ 5 w 144"/>
                <a:gd name="T29" fmla="*/ 25 h 198"/>
                <a:gd name="T30" fmla="*/ 2 w 144"/>
                <a:gd name="T31" fmla="*/ 32 h 198"/>
                <a:gd name="T32" fmla="*/ 0 w 144"/>
                <a:gd name="T33" fmla="*/ 39 h 198"/>
                <a:gd name="T34" fmla="*/ 4 w 144"/>
                <a:gd name="T35" fmla="*/ 39 h 198"/>
                <a:gd name="T36" fmla="*/ 5 w 144"/>
                <a:gd name="T37" fmla="*/ 49 h 198"/>
                <a:gd name="T38" fmla="*/ 16 w 144"/>
                <a:gd name="T39" fmla="*/ 49 h 198"/>
                <a:gd name="T40" fmla="*/ 23 w 144"/>
                <a:gd name="T41" fmla="*/ 49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C0C0C0"/>
            </a:solidFill>
            <a:ln w="9525">
              <a:noFill/>
              <a:round/>
              <a:headEnd/>
              <a:tailEnd/>
            </a:ln>
          </p:spPr>
          <p:txBody>
            <a:bodyPr/>
            <a:lstStyle/>
            <a:p>
              <a:endParaRPr lang="en-US"/>
            </a:p>
          </p:txBody>
        </p:sp>
        <p:sp>
          <p:nvSpPr>
            <p:cNvPr id="67718" name="Freeform 125"/>
            <p:cNvSpPr>
              <a:spLocks/>
            </p:cNvSpPr>
            <p:nvPr/>
          </p:nvSpPr>
          <p:spPr bwMode="auto">
            <a:xfrm>
              <a:off x="2796" y="2486"/>
              <a:ext cx="39" cy="94"/>
            </a:xfrm>
            <a:custGeom>
              <a:avLst/>
              <a:gdLst>
                <a:gd name="T0" fmla="*/ 14 w 48"/>
                <a:gd name="T1" fmla="*/ 12 h 120"/>
                <a:gd name="T2" fmla="*/ 14 w 48"/>
                <a:gd name="T3" fmla="*/ 5 h 120"/>
                <a:gd name="T4" fmla="*/ 14 w 48"/>
                <a:gd name="T5" fmla="*/ 2 h 120"/>
                <a:gd name="T6" fmla="*/ 12 w 48"/>
                <a:gd name="T7" fmla="*/ 2 h 120"/>
                <a:gd name="T8" fmla="*/ 9 w 48"/>
                <a:gd name="T9" fmla="*/ 0 h 120"/>
                <a:gd name="T10" fmla="*/ 7 w 48"/>
                <a:gd name="T11" fmla="*/ 2 h 120"/>
                <a:gd name="T12" fmla="*/ 2 w 48"/>
                <a:gd name="T13" fmla="*/ 7 h 120"/>
                <a:gd name="T14" fmla="*/ 0 w 48"/>
                <a:gd name="T15" fmla="*/ 7 h 120"/>
                <a:gd name="T16" fmla="*/ 0 w 48"/>
                <a:gd name="T17" fmla="*/ 12 h 120"/>
                <a:gd name="T18" fmla="*/ 2 w 48"/>
                <a:gd name="T19" fmla="*/ 21 h 120"/>
                <a:gd name="T20" fmla="*/ 7 w 48"/>
                <a:gd name="T21" fmla="*/ 27 h 120"/>
                <a:gd name="T22" fmla="*/ 7 w 48"/>
                <a:gd name="T23" fmla="*/ 27 h 120"/>
                <a:gd name="T24" fmla="*/ 11 w 48"/>
                <a:gd name="T25" fmla="*/ 27 h 120"/>
                <a:gd name="T26" fmla="*/ 11 w 48"/>
                <a:gd name="T27" fmla="*/ 21 h 120"/>
                <a:gd name="T28" fmla="*/ 14 w 48"/>
                <a:gd name="T29" fmla="*/ 12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C0C0C0"/>
            </a:solidFill>
            <a:ln w="9525">
              <a:noFill/>
              <a:round/>
              <a:headEnd/>
              <a:tailEnd/>
            </a:ln>
          </p:spPr>
          <p:txBody>
            <a:bodyPr/>
            <a:lstStyle/>
            <a:p>
              <a:endParaRPr lang="en-US"/>
            </a:p>
          </p:txBody>
        </p:sp>
        <p:sp>
          <p:nvSpPr>
            <p:cNvPr id="67719" name="Freeform 126"/>
            <p:cNvSpPr>
              <a:spLocks/>
            </p:cNvSpPr>
            <p:nvPr/>
          </p:nvSpPr>
          <p:spPr bwMode="auto">
            <a:xfrm>
              <a:off x="2782" y="2511"/>
              <a:ext cx="33" cy="75"/>
            </a:xfrm>
            <a:custGeom>
              <a:avLst/>
              <a:gdLst>
                <a:gd name="T0" fmla="*/ 4 w 42"/>
                <a:gd name="T1" fmla="*/ 4 h 96"/>
                <a:gd name="T2" fmla="*/ 4 w 42"/>
                <a:gd name="T3" fmla="*/ 0 h 96"/>
                <a:gd name="T4" fmla="*/ 2 w 42"/>
                <a:gd name="T5" fmla="*/ 2 h 96"/>
                <a:gd name="T6" fmla="*/ 0 w 42"/>
                <a:gd name="T7" fmla="*/ 2 h 96"/>
                <a:gd name="T8" fmla="*/ 0 w 42"/>
                <a:gd name="T9" fmla="*/ 2 h 96"/>
                <a:gd name="T10" fmla="*/ 0 w 42"/>
                <a:gd name="T11" fmla="*/ 10 h 96"/>
                <a:gd name="T12" fmla="*/ 4 w 42"/>
                <a:gd name="T13" fmla="*/ 22 h 96"/>
                <a:gd name="T14" fmla="*/ 10 w 42"/>
                <a:gd name="T15" fmla="*/ 21 h 96"/>
                <a:gd name="T16" fmla="*/ 5 w 42"/>
                <a:gd name="T17" fmla="*/ 14 h 96"/>
                <a:gd name="T18" fmla="*/ 4 w 42"/>
                <a:gd name="T19" fmla="*/ 4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C0C0C0"/>
            </a:solidFill>
            <a:ln w="9525">
              <a:noFill/>
              <a:round/>
              <a:headEnd/>
              <a:tailEnd/>
            </a:ln>
          </p:spPr>
          <p:txBody>
            <a:bodyPr/>
            <a:lstStyle/>
            <a:p>
              <a:endParaRPr lang="en-US"/>
            </a:p>
          </p:txBody>
        </p:sp>
        <p:sp>
          <p:nvSpPr>
            <p:cNvPr id="67720" name="Freeform 127"/>
            <p:cNvSpPr>
              <a:spLocks/>
            </p:cNvSpPr>
            <p:nvPr/>
          </p:nvSpPr>
          <p:spPr bwMode="auto">
            <a:xfrm>
              <a:off x="2957" y="2929"/>
              <a:ext cx="193" cy="197"/>
            </a:xfrm>
            <a:custGeom>
              <a:avLst/>
              <a:gdLst>
                <a:gd name="T0" fmla="*/ 30 w 246"/>
                <a:gd name="T1" fmla="*/ 57 h 252"/>
                <a:gd name="T2" fmla="*/ 34 w 246"/>
                <a:gd name="T3" fmla="*/ 56 h 252"/>
                <a:gd name="T4" fmla="*/ 36 w 246"/>
                <a:gd name="T5" fmla="*/ 37 h 252"/>
                <a:gd name="T6" fmla="*/ 36 w 246"/>
                <a:gd name="T7" fmla="*/ 25 h 252"/>
                <a:gd name="T8" fmla="*/ 39 w 246"/>
                <a:gd name="T9" fmla="*/ 23 h 252"/>
                <a:gd name="T10" fmla="*/ 41 w 246"/>
                <a:gd name="T11" fmla="*/ 8 h 252"/>
                <a:gd name="T12" fmla="*/ 52 w 246"/>
                <a:gd name="T13" fmla="*/ 5 h 252"/>
                <a:gd name="T14" fmla="*/ 56 w 246"/>
                <a:gd name="T15" fmla="*/ 4 h 252"/>
                <a:gd name="T16" fmla="*/ 56 w 246"/>
                <a:gd name="T17" fmla="*/ 4 h 252"/>
                <a:gd name="T18" fmla="*/ 56 w 246"/>
                <a:gd name="T19" fmla="*/ 4 h 252"/>
                <a:gd name="T20" fmla="*/ 57 w 246"/>
                <a:gd name="T21" fmla="*/ 4 h 252"/>
                <a:gd name="T22" fmla="*/ 55 w 246"/>
                <a:gd name="T23" fmla="*/ 2 h 252"/>
                <a:gd name="T24" fmla="*/ 49 w 246"/>
                <a:gd name="T25" fmla="*/ 2 h 252"/>
                <a:gd name="T26" fmla="*/ 50 w 246"/>
                <a:gd name="T27" fmla="*/ 4 h 252"/>
                <a:gd name="T28" fmla="*/ 49 w 246"/>
                <a:gd name="T29" fmla="*/ 2 h 252"/>
                <a:gd name="T30" fmla="*/ 41 w 246"/>
                <a:gd name="T31" fmla="*/ 4 h 252"/>
                <a:gd name="T32" fmla="*/ 30 w 246"/>
                <a:gd name="T33" fmla="*/ 4 h 252"/>
                <a:gd name="T34" fmla="*/ 27 w 246"/>
                <a:gd name="T35" fmla="*/ 2 h 252"/>
                <a:gd name="T36" fmla="*/ 7 w 246"/>
                <a:gd name="T37" fmla="*/ 2 h 252"/>
                <a:gd name="T38" fmla="*/ 4 w 246"/>
                <a:gd name="T39" fmla="*/ 0 h 252"/>
                <a:gd name="T40" fmla="*/ 2 w 246"/>
                <a:gd name="T41" fmla="*/ 2 h 252"/>
                <a:gd name="T42" fmla="*/ 0 w 246"/>
                <a:gd name="T43" fmla="*/ 10 h 252"/>
                <a:gd name="T44" fmla="*/ 10 w 246"/>
                <a:gd name="T45" fmla="*/ 29 h 252"/>
                <a:gd name="T46" fmla="*/ 12 w 246"/>
                <a:gd name="T47" fmla="*/ 33 h 252"/>
                <a:gd name="T48" fmla="*/ 14 w 246"/>
                <a:gd name="T49" fmla="*/ 51 h 252"/>
                <a:gd name="T50" fmla="*/ 21 w 246"/>
                <a:gd name="T51" fmla="*/ 57 h 252"/>
                <a:gd name="T52" fmla="*/ 22 w 246"/>
                <a:gd name="T53" fmla="*/ 55 h 252"/>
                <a:gd name="T54" fmla="*/ 30 w 246"/>
                <a:gd name="T55" fmla="*/ 5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C0C0C0"/>
            </a:solidFill>
            <a:ln w="9525">
              <a:noFill/>
              <a:round/>
              <a:headEnd/>
              <a:tailEnd/>
            </a:ln>
          </p:spPr>
          <p:txBody>
            <a:bodyPr/>
            <a:lstStyle/>
            <a:p>
              <a:endParaRPr lang="en-US"/>
            </a:p>
          </p:txBody>
        </p:sp>
        <p:sp>
          <p:nvSpPr>
            <p:cNvPr id="67721" name="Freeform 128"/>
            <p:cNvSpPr>
              <a:spLocks/>
            </p:cNvSpPr>
            <p:nvPr/>
          </p:nvSpPr>
          <p:spPr bwMode="auto">
            <a:xfrm>
              <a:off x="2796" y="2393"/>
              <a:ext cx="47" cy="56"/>
            </a:xfrm>
            <a:custGeom>
              <a:avLst/>
              <a:gdLst>
                <a:gd name="T0" fmla="*/ 0 w 10"/>
                <a:gd name="T1" fmla="*/ 123783 h 12"/>
                <a:gd name="T2" fmla="*/ 43405 w 10"/>
                <a:gd name="T3" fmla="*/ 112919 h 12"/>
                <a:gd name="T4" fmla="*/ 96134 w 10"/>
                <a:gd name="T5" fmla="*/ 103857 h 12"/>
                <a:gd name="T6" fmla="*/ 107865 w 10"/>
                <a:gd name="T7" fmla="*/ 82017 h 12"/>
                <a:gd name="T8" fmla="*/ 107865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C0C0C0"/>
            </a:solidFill>
            <a:ln w="9525">
              <a:noFill/>
              <a:round/>
              <a:headEnd/>
              <a:tailEnd/>
            </a:ln>
          </p:spPr>
          <p:txBody>
            <a:bodyPr/>
            <a:lstStyle/>
            <a:p>
              <a:endParaRPr lang="en-US"/>
            </a:p>
          </p:txBody>
        </p:sp>
        <p:sp>
          <p:nvSpPr>
            <p:cNvPr id="67722" name="Freeform 129"/>
            <p:cNvSpPr>
              <a:spLocks/>
            </p:cNvSpPr>
            <p:nvPr/>
          </p:nvSpPr>
          <p:spPr bwMode="auto">
            <a:xfrm>
              <a:off x="204" y="1144"/>
              <a:ext cx="408" cy="555"/>
            </a:xfrm>
            <a:custGeom>
              <a:avLst/>
              <a:gdLst>
                <a:gd name="T0" fmla="*/ 123 w 516"/>
                <a:gd name="T1" fmla="*/ 22 h 709"/>
                <a:gd name="T2" fmla="*/ 119 w 516"/>
                <a:gd name="T3" fmla="*/ 18 h 709"/>
                <a:gd name="T4" fmla="*/ 105 w 516"/>
                <a:gd name="T5" fmla="*/ 20 h 709"/>
                <a:gd name="T6" fmla="*/ 86 w 516"/>
                <a:gd name="T7" fmla="*/ 11 h 709"/>
                <a:gd name="T8" fmla="*/ 77 w 516"/>
                <a:gd name="T9" fmla="*/ 13 h 709"/>
                <a:gd name="T10" fmla="*/ 70 w 516"/>
                <a:gd name="T11" fmla="*/ 8 h 709"/>
                <a:gd name="T12" fmla="*/ 69 w 516"/>
                <a:gd name="T13" fmla="*/ 4 h 709"/>
                <a:gd name="T14" fmla="*/ 55 w 516"/>
                <a:gd name="T15" fmla="*/ 0 h 709"/>
                <a:gd name="T16" fmla="*/ 48 w 516"/>
                <a:gd name="T17" fmla="*/ 5 h 709"/>
                <a:gd name="T18" fmla="*/ 37 w 516"/>
                <a:gd name="T19" fmla="*/ 10 h 709"/>
                <a:gd name="T20" fmla="*/ 28 w 516"/>
                <a:gd name="T21" fmla="*/ 16 h 709"/>
                <a:gd name="T22" fmla="*/ 22 w 516"/>
                <a:gd name="T23" fmla="*/ 29 h 709"/>
                <a:gd name="T24" fmla="*/ 10 w 516"/>
                <a:gd name="T25" fmla="*/ 32 h 709"/>
                <a:gd name="T26" fmla="*/ 10 w 516"/>
                <a:gd name="T27" fmla="*/ 40 h 709"/>
                <a:gd name="T28" fmla="*/ 20 w 516"/>
                <a:gd name="T29" fmla="*/ 51 h 709"/>
                <a:gd name="T30" fmla="*/ 28 w 516"/>
                <a:gd name="T31" fmla="*/ 55 h 709"/>
                <a:gd name="T32" fmla="*/ 28 w 516"/>
                <a:gd name="T33" fmla="*/ 60 h 709"/>
                <a:gd name="T34" fmla="*/ 22 w 516"/>
                <a:gd name="T35" fmla="*/ 63 h 709"/>
                <a:gd name="T36" fmla="*/ 14 w 516"/>
                <a:gd name="T37" fmla="*/ 60 h 709"/>
                <a:gd name="T38" fmla="*/ 0 w 516"/>
                <a:gd name="T39" fmla="*/ 70 h 709"/>
                <a:gd name="T40" fmla="*/ 5 w 516"/>
                <a:gd name="T41" fmla="*/ 75 h 709"/>
                <a:gd name="T42" fmla="*/ 10 w 516"/>
                <a:gd name="T43" fmla="*/ 81 h 709"/>
                <a:gd name="T44" fmla="*/ 23 w 516"/>
                <a:gd name="T45" fmla="*/ 81 h 709"/>
                <a:gd name="T46" fmla="*/ 34 w 516"/>
                <a:gd name="T47" fmla="*/ 81 h 709"/>
                <a:gd name="T48" fmla="*/ 29 w 516"/>
                <a:gd name="T49" fmla="*/ 92 h 709"/>
                <a:gd name="T50" fmla="*/ 17 w 516"/>
                <a:gd name="T51" fmla="*/ 96 h 709"/>
                <a:gd name="T52" fmla="*/ 8 w 516"/>
                <a:gd name="T53" fmla="*/ 100 h 709"/>
                <a:gd name="T54" fmla="*/ 7 w 516"/>
                <a:gd name="T55" fmla="*/ 108 h 709"/>
                <a:gd name="T56" fmla="*/ 17 w 516"/>
                <a:gd name="T57" fmla="*/ 114 h 709"/>
                <a:gd name="T58" fmla="*/ 20 w 516"/>
                <a:gd name="T59" fmla="*/ 122 h 709"/>
                <a:gd name="T60" fmla="*/ 26 w 516"/>
                <a:gd name="T61" fmla="*/ 124 h 709"/>
                <a:gd name="T62" fmla="*/ 28 w 516"/>
                <a:gd name="T63" fmla="*/ 134 h 709"/>
                <a:gd name="T64" fmla="*/ 38 w 516"/>
                <a:gd name="T65" fmla="*/ 133 h 709"/>
                <a:gd name="T66" fmla="*/ 51 w 516"/>
                <a:gd name="T67" fmla="*/ 133 h 709"/>
                <a:gd name="T68" fmla="*/ 43 w 516"/>
                <a:gd name="T69" fmla="*/ 146 h 709"/>
                <a:gd name="T70" fmla="*/ 22 w 516"/>
                <a:gd name="T71" fmla="*/ 163 h 709"/>
                <a:gd name="T72" fmla="*/ 47 w 516"/>
                <a:gd name="T73" fmla="*/ 151 h 709"/>
                <a:gd name="T74" fmla="*/ 66 w 516"/>
                <a:gd name="T75" fmla="*/ 132 h 709"/>
                <a:gd name="T76" fmla="*/ 64 w 516"/>
                <a:gd name="T77" fmla="*/ 127 h 709"/>
                <a:gd name="T78" fmla="*/ 76 w 516"/>
                <a:gd name="T79" fmla="*/ 114 h 709"/>
                <a:gd name="T80" fmla="*/ 79 w 516"/>
                <a:gd name="T81" fmla="*/ 119 h 709"/>
                <a:gd name="T82" fmla="*/ 81 w 516"/>
                <a:gd name="T83" fmla="*/ 125 h 709"/>
                <a:gd name="T84" fmla="*/ 89 w 516"/>
                <a:gd name="T85" fmla="*/ 119 h 709"/>
                <a:gd name="T86" fmla="*/ 100 w 516"/>
                <a:gd name="T87" fmla="*/ 114 h 709"/>
                <a:gd name="T88" fmla="*/ 104 w 516"/>
                <a:gd name="T89" fmla="*/ 116 h 709"/>
                <a:gd name="T90" fmla="*/ 127 w 516"/>
                <a:gd name="T91" fmla="*/ 120 h 709"/>
                <a:gd name="T92" fmla="*/ 127 w 516"/>
                <a:gd name="T93" fmla="*/ 22 h 709"/>
                <a:gd name="T94" fmla="*/ 123 w 516"/>
                <a:gd name="T95" fmla="*/ 22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009966"/>
            </a:solidFill>
            <a:ln w="9525">
              <a:noFill/>
              <a:round/>
              <a:headEnd/>
              <a:tailEnd/>
            </a:ln>
          </p:spPr>
          <p:txBody>
            <a:bodyPr/>
            <a:lstStyle/>
            <a:p>
              <a:endParaRPr lang="en-US"/>
            </a:p>
          </p:txBody>
        </p:sp>
        <p:sp>
          <p:nvSpPr>
            <p:cNvPr id="67723" name="Freeform 130"/>
            <p:cNvSpPr>
              <a:spLocks/>
            </p:cNvSpPr>
            <p:nvPr/>
          </p:nvSpPr>
          <p:spPr bwMode="auto">
            <a:xfrm>
              <a:off x="612" y="1121"/>
              <a:ext cx="1274" cy="875"/>
            </a:xfrm>
            <a:custGeom>
              <a:avLst/>
              <a:gdLst>
                <a:gd name="T0" fmla="*/ 229 w 1622"/>
                <a:gd name="T1" fmla="*/ 221 h 1117"/>
                <a:gd name="T2" fmla="*/ 261 w 1622"/>
                <a:gd name="T3" fmla="*/ 250 h 1117"/>
                <a:gd name="T4" fmla="*/ 280 w 1622"/>
                <a:gd name="T5" fmla="*/ 253 h 1117"/>
                <a:gd name="T6" fmla="*/ 296 w 1622"/>
                <a:gd name="T7" fmla="*/ 243 h 1117"/>
                <a:gd name="T8" fmla="*/ 322 w 1622"/>
                <a:gd name="T9" fmla="*/ 226 h 1117"/>
                <a:gd name="T10" fmla="*/ 330 w 1622"/>
                <a:gd name="T11" fmla="*/ 242 h 1117"/>
                <a:gd name="T12" fmla="*/ 340 w 1622"/>
                <a:gd name="T13" fmla="*/ 239 h 1117"/>
                <a:gd name="T14" fmla="*/ 340 w 1622"/>
                <a:gd name="T15" fmla="*/ 248 h 1117"/>
                <a:gd name="T16" fmla="*/ 357 w 1622"/>
                <a:gd name="T17" fmla="*/ 233 h 1117"/>
                <a:gd name="T18" fmla="*/ 339 w 1622"/>
                <a:gd name="T19" fmla="*/ 223 h 1117"/>
                <a:gd name="T20" fmla="*/ 344 w 1622"/>
                <a:gd name="T21" fmla="*/ 214 h 1117"/>
                <a:gd name="T22" fmla="*/ 315 w 1622"/>
                <a:gd name="T23" fmla="*/ 226 h 1117"/>
                <a:gd name="T24" fmla="*/ 329 w 1622"/>
                <a:gd name="T25" fmla="*/ 211 h 1117"/>
                <a:gd name="T26" fmla="*/ 351 w 1622"/>
                <a:gd name="T27" fmla="*/ 207 h 1117"/>
                <a:gd name="T28" fmla="*/ 374 w 1622"/>
                <a:gd name="T29" fmla="*/ 199 h 1117"/>
                <a:gd name="T30" fmla="*/ 375 w 1622"/>
                <a:gd name="T31" fmla="*/ 179 h 1117"/>
                <a:gd name="T32" fmla="*/ 356 w 1622"/>
                <a:gd name="T33" fmla="*/ 163 h 1117"/>
                <a:gd name="T34" fmla="*/ 340 w 1622"/>
                <a:gd name="T35" fmla="*/ 128 h 1117"/>
                <a:gd name="T36" fmla="*/ 326 w 1622"/>
                <a:gd name="T37" fmla="*/ 143 h 1117"/>
                <a:gd name="T38" fmla="*/ 319 w 1622"/>
                <a:gd name="T39" fmla="*/ 140 h 1117"/>
                <a:gd name="T40" fmla="*/ 310 w 1622"/>
                <a:gd name="T41" fmla="*/ 119 h 1117"/>
                <a:gd name="T42" fmla="*/ 296 w 1622"/>
                <a:gd name="T43" fmla="*/ 111 h 1117"/>
                <a:gd name="T44" fmla="*/ 282 w 1622"/>
                <a:gd name="T45" fmla="*/ 110 h 1117"/>
                <a:gd name="T46" fmla="*/ 282 w 1622"/>
                <a:gd name="T47" fmla="*/ 123 h 1117"/>
                <a:gd name="T48" fmla="*/ 280 w 1622"/>
                <a:gd name="T49" fmla="*/ 145 h 1117"/>
                <a:gd name="T50" fmla="*/ 274 w 1622"/>
                <a:gd name="T51" fmla="*/ 174 h 1117"/>
                <a:gd name="T52" fmla="*/ 271 w 1622"/>
                <a:gd name="T53" fmla="*/ 199 h 1117"/>
                <a:gd name="T54" fmla="*/ 262 w 1622"/>
                <a:gd name="T55" fmla="*/ 172 h 1117"/>
                <a:gd name="T56" fmla="*/ 221 w 1622"/>
                <a:gd name="T57" fmla="*/ 154 h 1117"/>
                <a:gd name="T58" fmla="*/ 211 w 1622"/>
                <a:gd name="T59" fmla="*/ 142 h 1117"/>
                <a:gd name="T60" fmla="*/ 218 w 1622"/>
                <a:gd name="T61" fmla="*/ 104 h 1117"/>
                <a:gd name="T62" fmla="*/ 232 w 1622"/>
                <a:gd name="T63" fmla="*/ 92 h 1117"/>
                <a:gd name="T64" fmla="*/ 241 w 1622"/>
                <a:gd name="T65" fmla="*/ 79 h 1117"/>
                <a:gd name="T66" fmla="*/ 258 w 1622"/>
                <a:gd name="T67" fmla="*/ 66 h 1117"/>
                <a:gd name="T68" fmla="*/ 261 w 1622"/>
                <a:gd name="T69" fmla="*/ 47 h 1117"/>
                <a:gd name="T70" fmla="*/ 258 w 1622"/>
                <a:gd name="T71" fmla="*/ 32 h 1117"/>
                <a:gd name="T72" fmla="*/ 247 w 1622"/>
                <a:gd name="T73" fmla="*/ 44 h 1117"/>
                <a:gd name="T74" fmla="*/ 236 w 1622"/>
                <a:gd name="T75" fmla="*/ 41 h 1117"/>
                <a:gd name="T76" fmla="*/ 225 w 1622"/>
                <a:gd name="T77" fmla="*/ 43 h 1117"/>
                <a:gd name="T78" fmla="*/ 217 w 1622"/>
                <a:gd name="T79" fmla="*/ 27 h 1117"/>
                <a:gd name="T80" fmla="*/ 206 w 1622"/>
                <a:gd name="T81" fmla="*/ 0 h 1117"/>
                <a:gd name="T82" fmla="*/ 199 w 1622"/>
                <a:gd name="T83" fmla="*/ 27 h 1117"/>
                <a:gd name="T84" fmla="*/ 211 w 1622"/>
                <a:gd name="T85" fmla="*/ 43 h 1117"/>
                <a:gd name="T86" fmla="*/ 199 w 1622"/>
                <a:gd name="T87" fmla="*/ 47 h 1117"/>
                <a:gd name="T88" fmla="*/ 191 w 1622"/>
                <a:gd name="T89" fmla="*/ 54 h 1117"/>
                <a:gd name="T90" fmla="*/ 166 w 1622"/>
                <a:gd name="T91" fmla="*/ 52 h 1117"/>
                <a:gd name="T92" fmla="*/ 145 w 1622"/>
                <a:gd name="T93" fmla="*/ 49 h 1117"/>
                <a:gd name="T94" fmla="*/ 148 w 1622"/>
                <a:gd name="T95" fmla="*/ 61 h 1117"/>
                <a:gd name="T96" fmla="*/ 137 w 1622"/>
                <a:gd name="T97" fmla="*/ 52 h 1117"/>
                <a:gd name="T98" fmla="*/ 114 w 1622"/>
                <a:gd name="T99" fmla="*/ 49 h 1117"/>
                <a:gd name="T100" fmla="*/ 108 w 1622"/>
                <a:gd name="T101" fmla="*/ 41 h 1117"/>
                <a:gd name="T102" fmla="*/ 80 w 1622"/>
                <a:gd name="T103" fmla="*/ 30 h 1117"/>
                <a:gd name="T104" fmla="*/ 60 w 1622"/>
                <a:gd name="T105" fmla="*/ 22 h 1117"/>
                <a:gd name="T106" fmla="*/ 27 w 1622"/>
                <a:gd name="T107" fmla="*/ 41 h 1117"/>
                <a:gd name="T108" fmla="*/ 9 w 1622"/>
                <a:gd name="T109" fmla="*/ 32 h 1117"/>
                <a:gd name="T110" fmla="*/ 0 w 1622"/>
                <a:gd name="T111" fmla="*/ 128 h 1117"/>
                <a:gd name="T112" fmla="*/ 15 w 1622"/>
                <a:gd name="T113" fmla="*/ 135 h 1117"/>
                <a:gd name="T114" fmla="*/ 42 w 1622"/>
                <a:gd name="T115" fmla="*/ 157 h 1117"/>
                <a:gd name="T116" fmla="*/ 49 w 1622"/>
                <a:gd name="T117" fmla="*/ 175 h 1117"/>
                <a:gd name="T118" fmla="*/ 64 w 1622"/>
                <a:gd name="T119" fmla="*/ 199 h 1117"/>
                <a:gd name="T120" fmla="*/ 82 w 1622"/>
                <a:gd name="T121" fmla="*/ 215 h 1117"/>
                <a:gd name="T122" fmla="*/ 218 w 1622"/>
                <a:gd name="T123" fmla="*/ 219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19966"/>
            </a:solidFill>
            <a:ln w="9525">
              <a:noFill/>
              <a:round/>
              <a:headEnd/>
              <a:tailEnd/>
            </a:ln>
          </p:spPr>
          <p:txBody>
            <a:bodyPr/>
            <a:lstStyle/>
            <a:p>
              <a:endParaRPr lang="en-US"/>
            </a:p>
          </p:txBody>
        </p:sp>
        <p:sp>
          <p:nvSpPr>
            <p:cNvPr id="67724" name="Freeform 131"/>
            <p:cNvSpPr>
              <a:spLocks/>
            </p:cNvSpPr>
            <p:nvPr/>
          </p:nvSpPr>
          <p:spPr bwMode="auto">
            <a:xfrm>
              <a:off x="852" y="1850"/>
              <a:ext cx="863" cy="445"/>
            </a:xfrm>
            <a:custGeom>
              <a:avLst/>
              <a:gdLst>
                <a:gd name="T0" fmla="*/ 71 w 1099"/>
                <a:gd name="T1" fmla="*/ 98 h 571"/>
                <a:gd name="T2" fmla="*/ 82 w 1099"/>
                <a:gd name="T3" fmla="*/ 97 h 571"/>
                <a:gd name="T4" fmla="*/ 101 w 1099"/>
                <a:gd name="T5" fmla="*/ 106 h 571"/>
                <a:gd name="T6" fmla="*/ 111 w 1099"/>
                <a:gd name="T7" fmla="*/ 117 h 571"/>
                <a:gd name="T8" fmla="*/ 124 w 1099"/>
                <a:gd name="T9" fmla="*/ 124 h 571"/>
                <a:gd name="T10" fmla="*/ 124 w 1099"/>
                <a:gd name="T11" fmla="*/ 115 h 571"/>
                <a:gd name="T12" fmla="*/ 133 w 1099"/>
                <a:gd name="T13" fmla="*/ 105 h 571"/>
                <a:gd name="T14" fmla="*/ 156 w 1099"/>
                <a:gd name="T15" fmla="*/ 106 h 571"/>
                <a:gd name="T16" fmla="*/ 174 w 1099"/>
                <a:gd name="T17" fmla="*/ 104 h 571"/>
                <a:gd name="T18" fmla="*/ 183 w 1099"/>
                <a:gd name="T19" fmla="*/ 109 h 571"/>
                <a:gd name="T20" fmla="*/ 194 w 1099"/>
                <a:gd name="T21" fmla="*/ 126 h 571"/>
                <a:gd name="T22" fmla="*/ 197 w 1099"/>
                <a:gd name="T23" fmla="*/ 115 h 571"/>
                <a:gd name="T24" fmla="*/ 199 w 1099"/>
                <a:gd name="T25" fmla="*/ 92 h 571"/>
                <a:gd name="T26" fmla="*/ 218 w 1099"/>
                <a:gd name="T27" fmla="*/ 76 h 571"/>
                <a:gd name="T28" fmla="*/ 215 w 1099"/>
                <a:gd name="T29" fmla="*/ 61 h 571"/>
                <a:gd name="T30" fmla="*/ 221 w 1099"/>
                <a:gd name="T31" fmla="*/ 62 h 571"/>
                <a:gd name="T32" fmla="*/ 222 w 1099"/>
                <a:gd name="T33" fmla="*/ 57 h 571"/>
                <a:gd name="T34" fmla="*/ 229 w 1099"/>
                <a:gd name="T35" fmla="*/ 48 h 571"/>
                <a:gd name="T36" fmla="*/ 243 w 1099"/>
                <a:gd name="T37" fmla="*/ 43 h 571"/>
                <a:gd name="T38" fmla="*/ 258 w 1099"/>
                <a:gd name="T39" fmla="*/ 26 h 571"/>
                <a:gd name="T40" fmla="*/ 249 w 1099"/>
                <a:gd name="T41" fmla="*/ 11 h 571"/>
                <a:gd name="T42" fmla="*/ 225 w 1099"/>
                <a:gd name="T43" fmla="*/ 26 h 571"/>
                <a:gd name="T44" fmla="*/ 207 w 1099"/>
                <a:gd name="T45" fmla="*/ 36 h 571"/>
                <a:gd name="T46" fmla="*/ 188 w 1099"/>
                <a:gd name="T47" fmla="*/ 34 h 571"/>
                <a:gd name="T48" fmla="*/ 156 w 1099"/>
                <a:gd name="T49" fmla="*/ 5 h 571"/>
                <a:gd name="T50" fmla="*/ 132 w 1099"/>
                <a:gd name="T51" fmla="*/ 0 h 571"/>
                <a:gd name="T52" fmla="*/ 12 w 1099"/>
                <a:gd name="T53" fmla="*/ 8 h 571"/>
                <a:gd name="T54" fmla="*/ 8 w 1099"/>
                <a:gd name="T55" fmla="*/ 5 h 571"/>
                <a:gd name="T56" fmla="*/ 4 w 1099"/>
                <a:gd name="T57" fmla="*/ 18 h 571"/>
                <a:gd name="T58" fmla="*/ 0 w 1099"/>
                <a:gd name="T59" fmla="*/ 40 h 571"/>
                <a:gd name="T60" fmla="*/ 2 w 1099"/>
                <a:gd name="T61" fmla="*/ 53 h 571"/>
                <a:gd name="T62" fmla="*/ 16 w 1099"/>
                <a:gd name="T63" fmla="*/ 76 h 571"/>
                <a:gd name="T64" fmla="*/ 33 w 1099"/>
                <a:gd name="T65" fmla="*/ 90 h 571"/>
                <a:gd name="T66" fmla="*/ 45 w 1099"/>
                <a:gd name="T67" fmla="*/ 92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19966"/>
            </a:solidFill>
            <a:ln w="9525">
              <a:noFill/>
              <a:round/>
              <a:headEnd/>
              <a:tailEnd/>
            </a:ln>
          </p:spPr>
          <p:txBody>
            <a:bodyPr/>
            <a:lstStyle/>
            <a:p>
              <a:endParaRPr lang="en-US"/>
            </a:p>
          </p:txBody>
        </p:sp>
        <p:sp>
          <p:nvSpPr>
            <p:cNvPr id="67725" name="Freeform 132"/>
            <p:cNvSpPr>
              <a:spLocks/>
            </p:cNvSpPr>
            <p:nvPr/>
          </p:nvSpPr>
          <p:spPr bwMode="auto">
            <a:xfrm>
              <a:off x="1403" y="2456"/>
              <a:ext cx="67" cy="67"/>
            </a:xfrm>
            <a:custGeom>
              <a:avLst/>
              <a:gdLst>
                <a:gd name="T0" fmla="*/ 168361 w 14"/>
                <a:gd name="T1" fmla="*/ 168361 h 14"/>
                <a:gd name="T2" fmla="*/ 155765 w 14"/>
                <a:gd name="T3" fmla="*/ 133273 h 14"/>
                <a:gd name="T4" fmla="*/ 168361 w 14"/>
                <a:gd name="T5" fmla="*/ 0 h 14"/>
                <a:gd name="T6" fmla="*/ 85497 w 14"/>
                <a:gd name="T7" fmla="*/ 35180 h 14"/>
                <a:gd name="T8" fmla="*/ 0 w 14"/>
                <a:gd name="T9" fmla="*/ 72901 h 14"/>
                <a:gd name="T10" fmla="*/ 60281 w 14"/>
                <a:gd name="T11" fmla="*/ 168361 h 14"/>
                <a:gd name="T12" fmla="*/ 108081 w 14"/>
                <a:gd name="T13" fmla="*/ 155765 h 14"/>
                <a:gd name="T14" fmla="*/ 168361 w 14"/>
                <a:gd name="T15" fmla="*/ 168361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C0C0C0"/>
            </a:solidFill>
            <a:ln w="9525">
              <a:noFill/>
              <a:round/>
              <a:headEnd/>
              <a:tailEnd/>
            </a:ln>
          </p:spPr>
          <p:txBody>
            <a:bodyPr/>
            <a:lstStyle/>
            <a:p>
              <a:endParaRPr lang="en-US"/>
            </a:p>
          </p:txBody>
        </p:sp>
        <p:sp>
          <p:nvSpPr>
            <p:cNvPr id="67726" name="Freeform 133"/>
            <p:cNvSpPr>
              <a:spLocks/>
            </p:cNvSpPr>
            <p:nvPr/>
          </p:nvSpPr>
          <p:spPr bwMode="auto">
            <a:xfrm>
              <a:off x="1427" y="2517"/>
              <a:ext cx="57" cy="43"/>
            </a:xfrm>
            <a:custGeom>
              <a:avLst/>
              <a:gdLst>
                <a:gd name="T0" fmla="*/ 103854 w 12"/>
                <a:gd name="T1" fmla="*/ 12532 h 9"/>
                <a:gd name="T2" fmla="*/ 45871 w 12"/>
                <a:gd name="T3" fmla="*/ 0 h 9"/>
                <a:gd name="T4" fmla="*/ 0 w 12"/>
                <a:gd name="T5" fmla="*/ 12532 h 9"/>
                <a:gd name="T6" fmla="*/ 24434 w 12"/>
                <a:gd name="T7" fmla="*/ 34902 h 9"/>
                <a:gd name="T8" fmla="*/ 125718 w 12"/>
                <a:gd name="T9" fmla="*/ 106764 h 9"/>
                <a:gd name="T10" fmla="*/ 137926 w 12"/>
                <a:gd name="T11" fmla="*/ 59875 h 9"/>
                <a:gd name="T12" fmla="*/ 103854 w 12"/>
                <a:gd name="T13" fmla="*/ 12532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C0C0C0"/>
            </a:solidFill>
            <a:ln w="9525">
              <a:noFill/>
              <a:round/>
              <a:headEnd/>
              <a:tailEnd/>
            </a:ln>
          </p:spPr>
          <p:txBody>
            <a:bodyPr/>
            <a:lstStyle/>
            <a:p>
              <a:endParaRPr lang="en-US"/>
            </a:p>
          </p:txBody>
        </p:sp>
        <p:sp>
          <p:nvSpPr>
            <p:cNvPr id="67727" name="Freeform 134"/>
            <p:cNvSpPr>
              <a:spLocks/>
            </p:cNvSpPr>
            <p:nvPr/>
          </p:nvSpPr>
          <p:spPr bwMode="auto">
            <a:xfrm>
              <a:off x="1480" y="2541"/>
              <a:ext cx="84" cy="37"/>
            </a:xfrm>
            <a:custGeom>
              <a:avLst/>
              <a:gdLst>
                <a:gd name="T0" fmla="*/ 143710 w 18"/>
                <a:gd name="T1" fmla="*/ 10480 h 8"/>
                <a:gd name="T2" fmla="*/ 92993 w 18"/>
                <a:gd name="T3" fmla="*/ 10480 h 8"/>
                <a:gd name="T4" fmla="*/ 19927 w 18"/>
                <a:gd name="T5" fmla="*/ 10480 h 8"/>
                <a:gd name="T6" fmla="*/ 10869 w 18"/>
                <a:gd name="T7" fmla="*/ 0 h 8"/>
                <a:gd name="T8" fmla="*/ 0 w 18"/>
                <a:gd name="T9" fmla="*/ 40256 h 8"/>
                <a:gd name="T10" fmla="*/ 42182 w 18"/>
                <a:gd name="T11" fmla="*/ 78246 h 8"/>
                <a:gd name="T12" fmla="*/ 62090 w 18"/>
                <a:gd name="T13" fmla="*/ 78246 h 8"/>
                <a:gd name="T14" fmla="*/ 73066 w 18"/>
                <a:gd name="T15" fmla="*/ 59061 h 8"/>
                <a:gd name="T16" fmla="*/ 103857 w 18"/>
                <a:gd name="T17" fmla="*/ 29776 h 8"/>
                <a:gd name="T18" fmla="*/ 143710 w 18"/>
                <a:gd name="T19" fmla="*/ 40256 h 8"/>
                <a:gd name="T20" fmla="*/ 155078 w 18"/>
                <a:gd name="T21" fmla="*/ 67659 h 8"/>
                <a:gd name="T22" fmla="*/ 185873 w 18"/>
                <a:gd name="T23" fmla="*/ 40256 h 8"/>
                <a:gd name="T24" fmla="*/ 143710 w 18"/>
                <a:gd name="T25" fmla="*/ 10480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C0C0C0"/>
            </a:solidFill>
            <a:ln w="9525">
              <a:noFill/>
              <a:round/>
              <a:headEnd/>
              <a:tailEnd/>
            </a:ln>
          </p:spPr>
          <p:txBody>
            <a:bodyPr/>
            <a:lstStyle/>
            <a:p>
              <a:endParaRPr lang="en-US"/>
            </a:p>
          </p:txBody>
        </p:sp>
        <p:sp>
          <p:nvSpPr>
            <p:cNvPr id="67728" name="Freeform 135"/>
            <p:cNvSpPr>
              <a:spLocks/>
            </p:cNvSpPr>
            <p:nvPr/>
          </p:nvSpPr>
          <p:spPr bwMode="auto">
            <a:xfrm>
              <a:off x="1536" y="2499"/>
              <a:ext cx="175" cy="192"/>
            </a:xfrm>
            <a:custGeom>
              <a:avLst/>
              <a:gdLst>
                <a:gd name="T0" fmla="*/ 414343 w 37"/>
                <a:gd name="T1" fmla="*/ 358309 h 41"/>
                <a:gd name="T2" fmla="*/ 414343 w 37"/>
                <a:gd name="T3" fmla="*/ 358309 h 41"/>
                <a:gd name="T4" fmla="*/ 414343 w 37"/>
                <a:gd name="T5" fmla="*/ 283748 h 41"/>
                <a:gd name="T6" fmla="*/ 392847 w 37"/>
                <a:gd name="T7" fmla="*/ 243400 h 41"/>
                <a:gd name="T8" fmla="*/ 402377 w 37"/>
                <a:gd name="T9" fmla="*/ 220702 h 41"/>
                <a:gd name="T10" fmla="*/ 347791 w 37"/>
                <a:gd name="T11" fmla="*/ 211556 h 41"/>
                <a:gd name="T12" fmla="*/ 234263 w 37"/>
                <a:gd name="T13" fmla="*/ 168838 h 41"/>
                <a:gd name="T14" fmla="*/ 213188 w 37"/>
                <a:gd name="T15" fmla="*/ 117392 h 41"/>
                <a:gd name="T16" fmla="*/ 224733 w 37"/>
                <a:gd name="T17" fmla="*/ 31732 h 41"/>
                <a:gd name="T18" fmla="*/ 269699 w 37"/>
                <a:gd name="T19" fmla="*/ 11099 h 41"/>
                <a:gd name="T20" fmla="*/ 269699 w 37"/>
                <a:gd name="T21" fmla="*/ 0 h 41"/>
                <a:gd name="T22" fmla="*/ 189184 w 37"/>
                <a:gd name="T23" fmla="*/ 20240 h 41"/>
                <a:gd name="T24" fmla="*/ 144645 w 37"/>
                <a:gd name="T25" fmla="*/ 42830 h 41"/>
                <a:gd name="T26" fmla="*/ 123148 w 37"/>
                <a:gd name="T27" fmla="*/ 94782 h 41"/>
                <a:gd name="T28" fmla="*/ 101585 w 37"/>
                <a:gd name="T29" fmla="*/ 105769 h 41"/>
                <a:gd name="T30" fmla="*/ 66013 w 37"/>
                <a:gd name="T31" fmla="*/ 137500 h 41"/>
                <a:gd name="T32" fmla="*/ 33018 w 37"/>
                <a:gd name="T33" fmla="*/ 168838 h 41"/>
                <a:gd name="T34" fmla="*/ 45074 w 37"/>
                <a:gd name="T35" fmla="*/ 188970 h 41"/>
                <a:gd name="T36" fmla="*/ 57022 w 37"/>
                <a:gd name="T37" fmla="*/ 243400 h 41"/>
                <a:gd name="T38" fmla="*/ 57022 w 37"/>
                <a:gd name="T39" fmla="*/ 274607 h 41"/>
                <a:gd name="T40" fmla="*/ 66013 w 37"/>
                <a:gd name="T41" fmla="*/ 315484 h 41"/>
                <a:gd name="T42" fmla="*/ 21478 w 37"/>
                <a:gd name="T43" fmla="*/ 349168 h 41"/>
                <a:gd name="T44" fmla="*/ 0 w 37"/>
                <a:gd name="T45" fmla="*/ 369296 h 41"/>
                <a:gd name="T46" fmla="*/ 90040 w 37"/>
                <a:gd name="T47" fmla="*/ 401140 h 41"/>
                <a:gd name="T48" fmla="*/ 135119 w 37"/>
                <a:gd name="T49" fmla="*/ 4323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339966"/>
            </a:solidFill>
            <a:ln w="9525">
              <a:noFill/>
              <a:round/>
              <a:headEnd/>
              <a:tailEnd/>
            </a:ln>
          </p:spPr>
          <p:txBody>
            <a:bodyPr/>
            <a:lstStyle/>
            <a:p>
              <a:endParaRPr lang="en-US"/>
            </a:p>
          </p:txBody>
        </p:sp>
        <p:sp>
          <p:nvSpPr>
            <p:cNvPr id="67729" name="Freeform 136"/>
            <p:cNvSpPr>
              <a:spLocks/>
            </p:cNvSpPr>
            <p:nvPr/>
          </p:nvSpPr>
          <p:spPr bwMode="auto">
            <a:xfrm>
              <a:off x="1594" y="2658"/>
              <a:ext cx="117" cy="85"/>
            </a:xfrm>
            <a:custGeom>
              <a:avLst/>
              <a:gdLst>
                <a:gd name="T0" fmla="*/ 0 w 150"/>
                <a:gd name="T1" fmla="*/ 10 h 108"/>
                <a:gd name="T2" fmla="*/ 0 w 150"/>
                <a:gd name="T3" fmla="*/ 10 h 108"/>
                <a:gd name="T4" fmla="*/ 7 w 150"/>
                <a:gd name="T5" fmla="*/ 14 h 108"/>
                <a:gd name="T6" fmla="*/ 11 w 150"/>
                <a:gd name="T7" fmla="*/ 19 h 108"/>
                <a:gd name="T8" fmla="*/ 16 w 150"/>
                <a:gd name="T9" fmla="*/ 19 h 108"/>
                <a:gd name="T10" fmla="*/ 19 w 150"/>
                <a:gd name="T11" fmla="*/ 23 h 108"/>
                <a:gd name="T12" fmla="*/ 21 w 150"/>
                <a:gd name="T13" fmla="*/ 22 h 108"/>
                <a:gd name="T14" fmla="*/ 19 w 150"/>
                <a:gd name="T15" fmla="*/ 23 h 108"/>
                <a:gd name="T16" fmla="*/ 22 w 150"/>
                <a:gd name="T17" fmla="*/ 26 h 108"/>
                <a:gd name="T18" fmla="*/ 24 w 150"/>
                <a:gd name="T19" fmla="*/ 10 h 108"/>
                <a:gd name="T20" fmla="*/ 23 w 150"/>
                <a:gd name="T21" fmla="*/ 3 h 108"/>
                <a:gd name="T22" fmla="*/ 34 w 150"/>
                <a:gd name="T23" fmla="*/ 0 h 108"/>
                <a:gd name="T24" fmla="*/ 0 w 150"/>
                <a:gd name="T25" fmla="*/ 1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C0C0C0"/>
            </a:solidFill>
            <a:ln w="9525">
              <a:noFill/>
              <a:round/>
              <a:headEnd/>
              <a:tailEnd/>
            </a:ln>
          </p:spPr>
          <p:txBody>
            <a:bodyPr/>
            <a:lstStyle/>
            <a:p>
              <a:endParaRPr lang="en-US"/>
            </a:p>
          </p:txBody>
        </p:sp>
        <p:sp>
          <p:nvSpPr>
            <p:cNvPr id="67730" name="Freeform 137"/>
            <p:cNvSpPr>
              <a:spLocks/>
            </p:cNvSpPr>
            <p:nvPr/>
          </p:nvSpPr>
          <p:spPr bwMode="auto">
            <a:xfrm>
              <a:off x="1594" y="2658"/>
              <a:ext cx="117" cy="85"/>
            </a:xfrm>
            <a:custGeom>
              <a:avLst/>
              <a:gdLst>
                <a:gd name="T0" fmla="*/ 0 w 150"/>
                <a:gd name="T1" fmla="*/ 10 h 108"/>
                <a:gd name="T2" fmla="*/ 0 w 150"/>
                <a:gd name="T3" fmla="*/ 10 h 108"/>
                <a:gd name="T4" fmla="*/ 7 w 150"/>
                <a:gd name="T5" fmla="*/ 14 h 108"/>
                <a:gd name="T6" fmla="*/ 11 w 150"/>
                <a:gd name="T7" fmla="*/ 19 h 108"/>
                <a:gd name="T8" fmla="*/ 16 w 150"/>
                <a:gd name="T9" fmla="*/ 19 h 108"/>
                <a:gd name="T10" fmla="*/ 19 w 150"/>
                <a:gd name="T11" fmla="*/ 23 h 108"/>
                <a:gd name="T12" fmla="*/ 21 w 150"/>
                <a:gd name="T13" fmla="*/ 22 h 108"/>
                <a:gd name="T14" fmla="*/ 19 w 150"/>
                <a:gd name="T15" fmla="*/ 23 h 108"/>
                <a:gd name="T16" fmla="*/ 22 w 150"/>
                <a:gd name="T17" fmla="*/ 26 h 108"/>
                <a:gd name="T18" fmla="*/ 24 w 150"/>
                <a:gd name="T19" fmla="*/ 10 h 108"/>
                <a:gd name="T20" fmla="*/ 23 w 150"/>
                <a:gd name="T21" fmla="*/ 3 h 108"/>
                <a:gd name="T22" fmla="*/ 34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C0C0C0"/>
            </a:solidFill>
            <a:ln w="9525">
              <a:noFill/>
              <a:round/>
              <a:headEnd/>
              <a:tailEnd/>
            </a:ln>
          </p:spPr>
          <p:txBody>
            <a:bodyPr/>
            <a:lstStyle/>
            <a:p>
              <a:endParaRPr lang="en-US"/>
            </a:p>
          </p:txBody>
        </p:sp>
        <p:sp>
          <p:nvSpPr>
            <p:cNvPr id="67731" name="Freeform 138"/>
            <p:cNvSpPr>
              <a:spLocks/>
            </p:cNvSpPr>
            <p:nvPr/>
          </p:nvSpPr>
          <p:spPr bwMode="auto">
            <a:xfrm>
              <a:off x="1801" y="2554"/>
              <a:ext cx="70" cy="109"/>
            </a:xfrm>
            <a:custGeom>
              <a:avLst/>
              <a:gdLst>
                <a:gd name="T0" fmla="*/ 20 w 90"/>
                <a:gd name="T1" fmla="*/ 31 h 138"/>
                <a:gd name="T2" fmla="*/ 18 w 90"/>
                <a:gd name="T3" fmla="*/ 25 h 138"/>
                <a:gd name="T4" fmla="*/ 15 w 90"/>
                <a:gd name="T5" fmla="*/ 19 h 138"/>
                <a:gd name="T6" fmla="*/ 19 w 90"/>
                <a:gd name="T7" fmla="*/ 14 h 138"/>
                <a:gd name="T8" fmla="*/ 20 w 90"/>
                <a:gd name="T9" fmla="*/ 10 h 138"/>
                <a:gd name="T10" fmla="*/ 15 w 90"/>
                <a:gd name="T11" fmla="*/ 8 h 138"/>
                <a:gd name="T12" fmla="*/ 14 w 90"/>
                <a:gd name="T13" fmla="*/ 5 h 138"/>
                <a:gd name="T14" fmla="*/ 8 w 90"/>
                <a:gd name="T15" fmla="*/ 0 h 138"/>
                <a:gd name="T16" fmla="*/ 2 w 90"/>
                <a:gd name="T17" fmla="*/ 6 h 138"/>
                <a:gd name="T18" fmla="*/ 0 w 90"/>
                <a:gd name="T19" fmla="*/ 10 h 138"/>
                <a:gd name="T20" fmla="*/ 2 w 90"/>
                <a:gd name="T21" fmla="*/ 14 h 138"/>
                <a:gd name="T22" fmla="*/ 4 w 90"/>
                <a:gd name="T23" fmla="*/ 16 h 138"/>
                <a:gd name="T24" fmla="*/ 7 w 90"/>
                <a:gd name="T25" fmla="*/ 20 h 138"/>
                <a:gd name="T26" fmla="*/ 5 w 90"/>
                <a:gd name="T27" fmla="*/ 29 h 138"/>
                <a:gd name="T28" fmla="*/ 9 w 90"/>
                <a:gd name="T29" fmla="*/ 34 h 138"/>
                <a:gd name="T30" fmla="*/ 14 w 90"/>
                <a:gd name="T31" fmla="*/ 32 h 138"/>
                <a:gd name="T32" fmla="*/ 20 w 90"/>
                <a:gd name="T33" fmla="*/ 31 h 138"/>
                <a:gd name="T34" fmla="*/ 20 w 90"/>
                <a:gd name="T35" fmla="*/ 31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solidFill>
              <a:srgbClr val="C0C0C0"/>
            </a:solidFill>
            <a:ln w="9525">
              <a:noFill/>
              <a:round/>
              <a:headEnd/>
              <a:tailEnd/>
            </a:ln>
          </p:spPr>
          <p:txBody>
            <a:bodyPr/>
            <a:lstStyle/>
            <a:p>
              <a:endParaRPr lang="en-US"/>
            </a:p>
          </p:txBody>
        </p:sp>
        <p:sp>
          <p:nvSpPr>
            <p:cNvPr id="67732" name="Freeform 139"/>
            <p:cNvSpPr>
              <a:spLocks/>
            </p:cNvSpPr>
            <p:nvPr/>
          </p:nvSpPr>
          <p:spPr bwMode="auto">
            <a:xfrm>
              <a:off x="1801" y="2554"/>
              <a:ext cx="70" cy="109"/>
            </a:xfrm>
            <a:custGeom>
              <a:avLst/>
              <a:gdLst>
                <a:gd name="T0" fmla="*/ 20 w 90"/>
                <a:gd name="T1" fmla="*/ 31 h 138"/>
                <a:gd name="T2" fmla="*/ 18 w 90"/>
                <a:gd name="T3" fmla="*/ 25 h 138"/>
                <a:gd name="T4" fmla="*/ 15 w 90"/>
                <a:gd name="T5" fmla="*/ 19 h 138"/>
                <a:gd name="T6" fmla="*/ 19 w 90"/>
                <a:gd name="T7" fmla="*/ 14 h 138"/>
                <a:gd name="T8" fmla="*/ 20 w 90"/>
                <a:gd name="T9" fmla="*/ 10 h 138"/>
                <a:gd name="T10" fmla="*/ 15 w 90"/>
                <a:gd name="T11" fmla="*/ 8 h 138"/>
                <a:gd name="T12" fmla="*/ 14 w 90"/>
                <a:gd name="T13" fmla="*/ 5 h 138"/>
                <a:gd name="T14" fmla="*/ 8 w 90"/>
                <a:gd name="T15" fmla="*/ 0 h 138"/>
                <a:gd name="T16" fmla="*/ 2 w 90"/>
                <a:gd name="T17" fmla="*/ 6 h 138"/>
                <a:gd name="T18" fmla="*/ 0 w 90"/>
                <a:gd name="T19" fmla="*/ 10 h 138"/>
                <a:gd name="T20" fmla="*/ 2 w 90"/>
                <a:gd name="T21" fmla="*/ 14 h 138"/>
                <a:gd name="T22" fmla="*/ 4 w 90"/>
                <a:gd name="T23" fmla="*/ 16 h 138"/>
                <a:gd name="T24" fmla="*/ 7 w 90"/>
                <a:gd name="T25" fmla="*/ 20 h 138"/>
                <a:gd name="T26" fmla="*/ 5 w 90"/>
                <a:gd name="T27" fmla="*/ 29 h 138"/>
                <a:gd name="T28" fmla="*/ 9 w 90"/>
                <a:gd name="T29" fmla="*/ 34 h 138"/>
                <a:gd name="T30" fmla="*/ 14 w 90"/>
                <a:gd name="T31" fmla="*/ 32 h 138"/>
                <a:gd name="T32" fmla="*/ 20 w 90"/>
                <a:gd name="T33" fmla="*/ 31 h 138"/>
                <a:gd name="T34" fmla="*/ 20 w 90"/>
                <a:gd name="T35" fmla="*/ 31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C0C0C0"/>
            </a:solidFill>
            <a:ln w="9525">
              <a:noFill/>
              <a:round/>
              <a:headEnd/>
              <a:tailEnd/>
            </a:ln>
          </p:spPr>
          <p:txBody>
            <a:bodyPr/>
            <a:lstStyle/>
            <a:p>
              <a:endParaRPr lang="en-US"/>
            </a:p>
          </p:txBody>
        </p:sp>
        <p:sp>
          <p:nvSpPr>
            <p:cNvPr id="67733" name="Freeform 140"/>
            <p:cNvSpPr>
              <a:spLocks/>
            </p:cNvSpPr>
            <p:nvPr/>
          </p:nvSpPr>
          <p:spPr bwMode="auto">
            <a:xfrm>
              <a:off x="1906" y="2598"/>
              <a:ext cx="45" cy="56"/>
            </a:xfrm>
            <a:custGeom>
              <a:avLst/>
              <a:gdLst>
                <a:gd name="T0" fmla="*/ 2 w 60"/>
                <a:gd name="T1" fmla="*/ 9 h 72"/>
                <a:gd name="T2" fmla="*/ 2 w 60"/>
                <a:gd name="T3" fmla="*/ 15 h 72"/>
                <a:gd name="T4" fmla="*/ 2 w 60"/>
                <a:gd name="T5" fmla="*/ 16 h 72"/>
                <a:gd name="T6" fmla="*/ 6 w 60"/>
                <a:gd name="T7" fmla="*/ 14 h 72"/>
                <a:gd name="T8" fmla="*/ 11 w 60"/>
                <a:gd name="T9" fmla="*/ 5 h 72"/>
                <a:gd name="T10" fmla="*/ 4 w 60"/>
                <a:gd name="T11" fmla="*/ 0 h 72"/>
                <a:gd name="T12" fmla="*/ 2 w 60"/>
                <a:gd name="T13" fmla="*/ 0 h 72"/>
                <a:gd name="T14" fmla="*/ 0 w 60"/>
                <a:gd name="T15" fmla="*/ 4 h 72"/>
                <a:gd name="T16" fmla="*/ 2 w 60"/>
                <a:gd name="T17" fmla="*/ 9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C0C0C0"/>
            </a:solidFill>
            <a:ln w="9525">
              <a:noFill/>
              <a:round/>
              <a:headEnd/>
              <a:tailEnd/>
            </a:ln>
          </p:spPr>
          <p:txBody>
            <a:bodyPr/>
            <a:lstStyle/>
            <a:p>
              <a:endParaRPr lang="en-US"/>
            </a:p>
          </p:txBody>
        </p:sp>
        <p:sp>
          <p:nvSpPr>
            <p:cNvPr id="67734" name="Freeform 141"/>
            <p:cNvSpPr>
              <a:spLocks/>
            </p:cNvSpPr>
            <p:nvPr/>
          </p:nvSpPr>
          <p:spPr bwMode="auto">
            <a:xfrm>
              <a:off x="1622" y="3016"/>
              <a:ext cx="291" cy="606"/>
            </a:xfrm>
            <a:custGeom>
              <a:avLst/>
              <a:gdLst>
                <a:gd name="T0" fmla="*/ 503238 w 62"/>
                <a:gd name="T1" fmla="*/ 397888 h 129"/>
                <a:gd name="T2" fmla="*/ 512428 w 62"/>
                <a:gd name="T3" fmla="*/ 343358 h 129"/>
                <a:gd name="T4" fmla="*/ 535295 w 62"/>
                <a:gd name="T5" fmla="*/ 311207 h 129"/>
                <a:gd name="T6" fmla="*/ 535295 w 62"/>
                <a:gd name="T7" fmla="*/ 311207 h 129"/>
                <a:gd name="T8" fmla="*/ 610457 w 62"/>
                <a:gd name="T9" fmla="*/ 235753 h 129"/>
                <a:gd name="T10" fmla="*/ 642509 w 62"/>
                <a:gd name="T11" fmla="*/ 215210 h 129"/>
                <a:gd name="T12" fmla="*/ 662865 w 62"/>
                <a:gd name="T13" fmla="*/ 150946 h 129"/>
                <a:gd name="T14" fmla="*/ 651300 w 62"/>
                <a:gd name="T15" fmla="*/ 139737 h 129"/>
                <a:gd name="T16" fmla="*/ 619755 w 62"/>
                <a:gd name="T17" fmla="*/ 160280 h 129"/>
                <a:gd name="T18" fmla="*/ 555646 w 62"/>
                <a:gd name="T19" fmla="*/ 194268 h 129"/>
                <a:gd name="T20" fmla="*/ 503238 w 62"/>
                <a:gd name="T21" fmla="*/ 183078 h 129"/>
                <a:gd name="T22" fmla="*/ 512428 w 62"/>
                <a:gd name="T23" fmla="*/ 107605 h 129"/>
                <a:gd name="T24" fmla="*/ 480483 w 62"/>
                <a:gd name="T25" fmla="*/ 87194 h 129"/>
                <a:gd name="T26" fmla="*/ 416886 w 62"/>
                <a:gd name="T27" fmla="*/ 64283 h 129"/>
                <a:gd name="T28" fmla="*/ 384833 w 62"/>
                <a:gd name="T29" fmla="*/ 43341 h 129"/>
                <a:gd name="T30" fmla="*/ 353307 w 62"/>
                <a:gd name="T31" fmla="*/ 0 h 129"/>
                <a:gd name="T32" fmla="*/ 353307 w 62"/>
                <a:gd name="T33" fmla="*/ 0 h 129"/>
                <a:gd name="T34" fmla="*/ 309558 w 62"/>
                <a:gd name="T35" fmla="*/ 11190 h 129"/>
                <a:gd name="T36" fmla="*/ 298500 w 62"/>
                <a:gd name="T37" fmla="*/ 20411 h 129"/>
                <a:gd name="T38" fmla="*/ 246092 w 62"/>
                <a:gd name="T39" fmla="*/ 11190 h 129"/>
                <a:gd name="T40" fmla="*/ 225713 w 62"/>
                <a:gd name="T41" fmla="*/ 11190 h 129"/>
                <a:gd name="T42" fmla="*/ 202869 w 62"/>
                <a:gd name="T43" fmla="*/ 20411 h 129"/>
                <a:gd name="T44" fmla="*/ 214040 w 62"/>
                <a:gd name="T45" fmla="*/ 32132 h 129"/>
                <a:gd name="T46" fmla="*/ 202869 w 62"/>
                <a:gd name="T47" fmla="*/ 75473 h 129"/>
                <a:gd name="T48" fmla="*/ 170817 w 62"/>
                <a:gd name="T49" fmla="*/ 107605 h 129"/>
                <a:gd name="T50" fmla="*/ 170817 w 62"/>
                <a:gd name="T51" fmla="*/ 171470 h 129"/>
                <a:gd name="T52" fmla="*/ 150438 w 62"/>
                <a:gd name="T53" fmla="*/ 215210 h 129"/>
                <a:gd name="T54" fmla="*/ 118385 w 62"/>
                <a:gd name="T55" fmla="*/ 354548 h 129"/>
                <a:gd name="T56" fmla="*/ 127594 w 62"/>
                <a:gd name="T57" fmla="*/ 462152 h 129"/>
                <a:gd name="T58" fmla="*/ 63598 w 62"/>
                <a:gd name="T59" fmla="*/ 601490 h 129"/>
                <a:gd name="T60" fmla="*/ 52432 w 62"/>
                <a:gd name="T61" fmla="*/ 752943 h 129"/>
                <a:gd name="T62" fmla="*/ 52432 w 62"/>
                <a:gd name="T63" fmla="*/ 828416 h 129"/>
                <a:gd name="T64" fmla="*/ 43223 w 62"/>
                <a:gd name="T65" fmla="*/ 903889 h 129"/>
                <a:gd name="T66" fmla="*/ 63598 w 62"/>
                <a:gd name="T67" fmla="*/ 944735 h 129"/>
                <a:gd name="T68" fmla="*/ 32052 w 62"/>
                <a:gd name="T69" fmla="*/ 1118699 h 129"/>
                <a:gd name="T70" fmla="*/ 0 w 62"/>
                <a:gd name="T71" fmla="*/ 1191678 h 129"/>
                <a:gd name="T72" fmla="*/ 11171 w 62"/>
                <a:gd name="T73" fmla="*/ 1246716 h 129"/>
                <a:gd name="T74" fmla="*/ 43223 w 62"/>
                <a:gd name="T75" fmla="*/ 1311003 h 129"/>
                <a:gd name="T76" fmla="*/ 214040 w 62"/>
                <a:gd name="T77" fmla="*/ 1386476 h 129"/>
                <a:gd name="T78" fmla="*/ 170817 w 62"/>
                <a:gd name="T79" fmla="*/ 1343131 h 129"/>
                <a:gd name="T80" fmla="*/ 150438 w 62"/>
                <a:gd name="T81" fmla="*/ 1267658 h 129"/>
                <a:gd name="T82" fmla="*/ 170817 w 62"/>
                <a:gd name="T83" fmla="*/ 1214588 h 129"/>
                <a:gd name="T84" fmla="*/ 202869 w 62"/>
                <a:gd name="T85" fmla="*/ 1150831 h 129"/>
                <a:gd name="T86" fmla="*/ 234391 w 62"/>
                <a:gd name="T87" fmla="*/ 1118699 h 129"/>
                <a:gd name="T88" fmla="*/ 257258 w 62"/>
                <a:gd name="T89" fmla="*/ 1063638 h 129"/>
                <a:gd name="T90" fmla="*/ 225713 w 62"/>
                <a:gd name="T91" fmla="*/ 1043118 h 129"/>
                <a:gd name="T92" fmla="*/ 202869 w 62"/>
                <a:gd name="T93" fmla="*/ 999773 h 129"/>
                <a:gd name="T94" fmla="*/ 257258 w 62"/>
                <a:gd name="T95" fmla="*/ 935514 h 129"/>
                <a:gd name="T96" fmla="*/ 289202 w 62"/>
                <a:gd name="T97" fmla="*/ 892173 h 129"/>
                <a:gd name="T98" fmla="*/ 321255 w 62"/>
                <a:gd name="T99" fmla="*/ 828416 h 129"/>
                <a:gd name="T100" fmla="*/ 298500 w 62"/>
                <a:gd name="T101" fmla="*/ 796284 h 129"/>
                <a:gd name="T102" fmla="*/ 298500 w 62"/>
                <a:gd name="T103" fmla="*/ 773378 h 129"/>
                <a:gd name="T104" fmla="*/ 364478 w 62"/>
                <a:gd name="T105" fmla="*/ 752943 h 129"/>
                <a:gd name="T106" fmla="*/ 384833 w 62"/>
                <a:gd name="T107" fmla="*/ 709095 h 129"/>
                <a:gd name="T108" fmla="*/ 396530 w 62"/>
                <a:gd name="T109" fmla="*/ 665750 h 129"/>
                <a:gd name="T110" fmla="*/ 503238 w 62"/>
                <a:gd name="T111" fmla="*/ 633622 h 129"/>
                <a:gd name="T112" fmla="*/ 544480 w 62"/>
                <a:gd name="T113" fmla="*/ 601490 h 129"/>
                <a:gd name="T114" fmla="*/ 567347 w 62"/>
                <a:gd name="T115" fmla="*/ 548810 h 129"/>
                <a:gd name="T116" fmla="*/ 544480 w 62"/>
                <a:gd name="T117" fmla="*/ 505493 h 129"/>
                <a:gd name="T118" fmla="*/ 512428 w 62"/>
                <a:gd name="T119" fmla="*/ 473361 h 129"/>
                <a:gd name="T120" fmla="*/ 544480 w 62"/>
                <a:gd name="T121" fmla="*/ 482587 h 129"/>
                <a:gd name="T122" fmla="*/ 503238 w 62"/>
                <a:gd name="T123" fmla="*/ 450432 h 129"/>
                <a:gd name="T124" fmla="*/ 503238 w 62"/>
                <a:gd name="T125" fmla="*/ 397888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339966"/>
            </a:solidFill>
            <a:ln w="9525">
              <a:noFill/>
              <a:round/>
              <a:headEnd/>
              <a:tailEnd/>
            </a:ln>
          </p:spPr>
          <p:txBody>
            <a:bodyPr/>
            <a:lstStyle/>
            <a:p>
              <a:endParaRPr lang="en-US"/>
            </a:p>
          </p:txBody>
        </p:sp>
        <p:sp>
          <p:nvSpPr>
            <p:cNvPr id="67735" name="Freeform 142"/>
            <p:cNvSpPr>
              <a:spLocks/>
            </p:cNvSpPr>
            <p:nvPr/>
          </p:nvSpPr>
          <p:spPr bwMode="auto">
            <a:xfrm>
              <a:off x="1777" y="2977"/>
              <a:ext cx="133" cy="125"/>
            </a:xfrm>
            <a:custGeom>
              <a:avLst/>
              <a:gdLst>
                <a:gd name="T0" fmla="*/ 12 w 168"/>
                <a:gd name="T1" fmla="*/ 0 h 156"/>
                <a:gd name="T2" fmla="*/ 0 w 168"/>
                <a:gd name="T3" fmla="*/ 9 h 156"/>
                <a:gd name="T4" fmla="*/ 0 w 168"/>
                <a:gd name="T5" fmla="*/ 12 h 156"/>
                <a:gd name="T6" fmla="*/ 5 w 168"/>
                <a:gd name="T7" fmla="*/ 19 h 156"/>
                <a:gd name="T8" fmla="*/ 9 w 168"/>
                <a:gd name="T9" fmla="*/ 22 h 156"/>
                <a:gd name="T10" fmla="*/ 18 w 168"/>
                <a:gd name="T11" fmla="*/ 26 h 156"/>
                <a:gd name="T12" fmla="*/ 22 w 168"/>
                <a:gd name="T13" fmla="*/ 29 h 156"/>
                <a:gd name="T14" fmla="*/ 21 w 168"/>
                <a:gd name="T15" fmla="*/ 40 h 156"/>
                <a:gd name="T16" fmla="*/ 28 w 168"/>
                <a:gd name="T17" fmla="*/ 41 h 156"/>
                <a:gd name="T18" fmla="*/ 37 w 168"/>
                <a:gd name="T19" fmla="*/ 37 h 156"/>
                <a:gd name="T20" fmla="*/ 41 w 168"/>
                <a:gd name="T21" fmla="*/ 34 h 156"/>
                <a:gd name="T22" fmla="*/ 40 w 168"/>
                <a:gd name="T23" fmla="*/ 30 h 156"/>
                <a:gd name="T24" fmla="*/ 40 w 168"/>
                <a:gd name="T25" fmla="*/ 24 h 156"/>
                <a:gd name="T26" fmla="*/ 35 w 168"/>
                <a:gd name="T27" fmla="*/ 22 h 156"/>
                <a:gd name="T28" fmla="*/ 29 w 168"/>
                <a:gd name="T29" fmla="*/ 14 h 156"/>
                <a:gd name="T30" fmla="*/ 26 w 168"/>
                <a:gd name="T31" fmla="*/ 11 h 156"/>
                <a:gd name="T32" fmla="*/ 22 w 168"/>
                <a:gd name="T33" fmla="*/ 3 h 156"/>
                <a:gd name="T34" fmla="*/ 22 w 168"/>
                <a:gd name="T35" fmla="*/ 2 h 156"/>
                <a:gd name="T36" fmla="*/ 20 w 168"/>
                <a:gd name="T37" fmla="*/ 0 h 156"/>
                <a:gd name="T38" fmla="*/ 12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C0C0C0"/>
            </a:solidFill>
            <a:ln w="9525">
              <a:noFill/>
              <a:round/>
              <a:headEnd/>
              <a:tailEnd/>
            </a:ln>
          </p:spPr>
          <p:txBody>
            <a:bodyPr/>
            <a:lstStyle/>
            <a:p>
              <a:endParaRPr lang="en-US"/>
            </a:p>
          </p:txBody>
        </p:sp>
        <p:sp>
          <p:nvSpPr>
            <p:cNvPr id="67736" name="Freeform 143"/>
            <p:cNvSpPr>
              <a:spLocks/>
            </p:cNvSpPr>
            <p:nvPr/>
          </p:nvSpPr>
          <p:spPr bwMode="auto">
            <a:xfrm>
              <a:off x="1844" y="3152"/>
              <a:ext cx="80" cy="88"/>
            </a:xfrm>
            <a:custGeom>
              <a:avLst/>
              <a:gdLst>
                <a:gd name="T0" fmla="*/ 16 w 102"/>
                <a:gd name="T1" fmla="*/ 5 h 114"/>
                <a:gd name="T2" fmla="*/ 8 w 102"/>
                <a:gd name="T3" fmla="*/ 2 h 114"/>
                <a:gd name="T4" fmla="*/ 4 w 102"/>
                <a:gd name="T5" fmla="*/ 0 h 114"/>
                <a:gd name="T6" fmla="*/ 2 w 102"/>
                <a:gd name="T7" fmla="*/ 4 h 114"/>
                <a:gd name="T8" fmla="*/ 0 w 102"/>
                <a:gd name="T9" fmla="*/ 10 h 114"/>
                <a:gd name="T10" fmla="*/ 0 w 102"/>
                <a:gd name="T11" fmla="*/ 17 h 114"/>
                <a:gd name="T12" fmla="*/ 5 w 102"/>
                <a:gd name="T13" fmla="*/ 20 h 114"/>
                <a:gd name="T14" fmla="*/ 8 w 102"/>
                <a:gd name="T15" fmla="*/ 22 h 114"/>
                <a:gd name="T16" fmla="*/ 16 w 102"/>
                <a:gd name="T17" fmla="*/ 24 h 114"/>
                <a:gd name="T18" fmla="*/ 22 w 102"/>
                <a:gd name="T19" fmla="*/ 19 h 114"/>
                <a:gd name="T20" fmla="*/ 24 w 102"/>
                <a:gd name="T21" fmla="*/ 17 h 114"/>
                <a:gd name="T22" fmla="*/ 20 w 102"/>
                <a:gd name="T23" fmla="*/ 9 h 114"/>
                <a:gd name="T24" fmla="*/ 16 w 102"/>
                <a:gd name="T25" fmla="*/ 5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C0C0C0"/>
            </a:solidFill>
            <a:ln w="9525">
              <a:noFill/>
              <a:round/>
              <a:headEnd/>
              <a:tailEnd/>
            </a:ln>
          </p:spPr>
          <p:txBody>
            <a:bodyPr/>
            <a:lstStyle/>
            <a:p>
              <a:endParaRPr lang="en-US"/>
            </a:p>
          </p:txBody>
        </p:sp>
        <p:sp>
          <p:nvSpPr>
            <p:cNvPr id="67737" name="Freeform 144"/>
            <p:cNvSpPr>
              <a:spLocks/>
            </p:cNvSpPr>
            <p:nvPr/>
          </p:nvSpPr>
          <p:spPr bwMode="auto">
            <a:xfrm>
              <a:off x="1673" y="2833"/>
              <a:ext cx="175" cy="192"/>
            </a:xfrm>
            <a:custGeom>
              <a:avLst/>
              <a:gdLst>
                <a:gd name="T0" fmla="*/ 246206 w 37"/>
                <a:gd name="T1" fmla="*/ 412126 h 41"/>
                <a:gd name="T2" fmla="*/ 246206 w 37"/>
                <a:gd name="T3" fmla="*/ 389516 h 41"/>
                <a:gd name="T4" fmla="*/ 336251 w 37"/>
                <a:gd name="T5" fmla="*/ 326578 h 41"/>
                <a:gd name="T6" fmla="*/ 392847 w 37"/>
                <a:gd name="T7" fmla="*/ 326578 h 41"/>
                <a:gd name="T8" fmla="*/ 414343 w 37"/>
                <a:gd name="T9" fmla="*/ 337564 h 41"/>
                <a:gd name="T10" fmla="*/ 414343 w 37"/>
                <a:gd name="T11" fmla="*/ 263508 h 41"/>
                <a:gd name="T12" fmla="*/ 414343 w 37"/>
                <a:gd name="T13" fmla="*/ 220702 h 41"/>
                <a:gd name="T14" fmla="*/ 347791 w 37"/>
                <a:gd name="T15" fmla="*/ 211556 h 41"/>
                <a:gd name="T16" fmla="*/ 324303 w 37"/>
                <a:gd name="T17" fmla="*/ 180330 h 41"/>
                <a:gd name="T18" fmla="*/ 324303 w 37"/>
                <a:gd name="T19" fmla="*/ 137500 h 41"/>
                <a:gd name="T20" fmla="*/ 246206 w 37"/>
                <a:gd name="T21" fmla="*/ 105769 h 41"/>
                <a:gd name="T22" fmla="*/ 179654 w 37"/>
                <a:gd name="T23" fmla="*/ 74562 h 41"/>
                <a:gd name="T24" fmla="*/ 168137 w 37"/>
                <a:gd name="T25" fmla="*/ 11099 h 41"/>
                <a:gd name="T26" fmla="*/ 101585 w 37"/>
                <a:gd name="T27" fmla="*/ 0 h 41"/>
                <a:gd name="T28" fmla="*/ 57022 w 37"/>
                <a:gd name="T29" fmla="*/ 31732 h 41"/>
                <a:gd name="T30" fmla="*/ 12056 w 37"/>
                <a:gd name="T31" fmla="*/ 42830 h 41"/>
                <a:gd name="T32" fmla="*/ 33018 w 37"/>
                <a:gd name="T33" fmla="*/ 74562 h 41"/>
                <a:gd name="T34" fmla="*/ 21478 w 37"/>
                <a:gd name="T35" fmla="*/ 157740 h 41"/>
                <a:gd name="T36" fmla="*/ 12056 w 37"/>
                <a:gd name="T37" fmla="*/ 220702 h 41"/>
                <a:gd name="T38" fmla="*/ 0 w 37"/>
                <a:gd name="T39" fmla="*/ 274607 h 41"/>
                <a:gd name="T40" fmla="*/ 12056 w 37"/>
                <a:gd name="T41" fmla="*/ 263508 h 41"/>
                <a:gd name="T42" fmla="*/ 45074 w 37"/>
                <a:gd name="T43" fmla="*/ 294846 h 41"/>
                <a:gd name="T44" fmla="*/ 33018 w 37"/>
                <a:gd name="T45" fmla="*/ 337564 h 41"/>
                <a:gd name="T46" fmla="*/ 78093 w 37"/>
                <a:gd name="T47" fmla="*/ 412126 h 41"/>
                <a:gd name="T48" fmla="*/ 90040 w 37"/>
                <a:gd name="T49" fmla="*/ 432347 h 41"/>
                <a:gd name="T50" fmla="*/ 111092 w 37"/>
                <a:gd name="T51" fmla="*/ 421248 h 41"/>
                <a:gd name="T52" fmla="*/ 135119 w 37"/>
                <a:gd name="T53" fmla="*/ 421248 h 41"/>
                <a:gd name="T54" fmla="*/ 189184 w 37"/>
                <a:gd name="T55" fmla="*/ 432347 h 41"/>
                <a:gd name="T56" fmla="*/ 201132 w 37"/>
                <a:gd name="T57" fmla="*/ 421248 h 41"/>
                <a:gd name="T58" fmla="*/ 246206 w 37"/>
                <a:gd name="T59" fmla="*/ 412126 h 41"/>
                <a:gd name="T60" fmla="*/ 246206 w 37"/>
                <a:gd name="T61" fmla="*/ 412126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C0C0C0"/>
            </a:solidFill>
            <a:ln w="9525">
              <a:noFill/>
              <a:round/>
              <a:headEnd/>
              <a:tailEnd/>
            </a:ln>
          </p:spPr>
          <p:txBody>
            <a:bodyPr/>
            <a:lstStyle/>
            <a:p>
              <a:endParaRPr lang="en-US"/>
            </a:p>
          </p:txBody>
        </p:sp>
        <p:sp>
          <p:nvSpPr>
            <p:cNvPr id="67738" name="Freeform 145"/>
            <p:cNvSpPr>
              <a:spLocks/>
            </p:cNvSpPr>
            <p:nvPr/>
          </p:nvSpPr>
          <p:spPr bwMode="auto">
            <a:xfrm>
              <a:off x="1622" y="2602"/>
              <a:ext cx="575" cy="610"/>
            </a:xfrm>
            <a:custGeom>
              <a:avLst/>
              <a:gdLst>
                <a:gd name="T0" fmla="*/ 678953 w 122"/>
                <a:gd name="T1" fmla="*/ 1089746 h 130"/>
                <a:gd name="T2" fmla="*/ 625666 w 122"/>
                <a:gd name="T3" fmla="*/ 1173654 h 130"/>
                <a:gd name="T4" fmla="*/ 548696 w 122"/>
                <a:gd name="T5" fmla="*/ 1248759 h 130"/>
                <a:gd name="T6" fmla="*/ 548696 w 122"/>
                <a:gd name="T7" fmla="*/ 1248759 h 130"/>
                <a:gd name="T8" fmla="*/ 635083 w 122"/>
                <a:gd name="T9" fmla="*/ 1291933 h 130"/>
                <a:gd name="T10" fmla="*/ 702188 w 122"/>
                <a:gd name="T11" fmla="*/ 1387403 h 130"/>
                <a:gd name="T12" fmla="*/ 755904 w 122"/>
                <a:gd name="T13" fmla="*/ 1312302 h 130"/>
                <a:gd name="T14" fmla="*/ 855661 w 122"/>
                <a:gd name="T15" fmla="*/ 1121274 h 130"/>
                <a:gd name="T16" fmla="*/ 1009045 w 122"/>
                <a:gd name="T17" fmla="*/ 982630 h 130"/>
                <a:gd name="T18" fmla="*/ 1106828 w 122"/>
                <a:gd name="T19" fmla="*/ 959886 h 130"/>
                <a:gd name="T20" fmla="*/ 1139396 w 122"/>
                <a:gd name="T21" fmla="*/ 875997 h 130"/>
                <a:gd name="T22" fmla="*/ 1183779 w 122"/>
                <a:gd name="T23" fmla="*/ 800897 h 130"/>
                <a:gd name="T24" fmla="*/ 1228181 w 122"/>
                <a:gd name="T25" fmla="*/ 607382 h 130"/>
                <a:gd name="T26" fmla="*/ 1337271 w 122"/>
                <a:gd name="T27" fmla="*/ 436812 h 130"/>
                <a:gd name="T28" fmla="*/ 1248905 w 122"/>
                <a:gd name="T29" fmla="*/ 341253 h 130"/>
                <a:gd name="T30" fmla="*/ 1041613 w 122"/>
                <a:gd name="T31" fmla="*/ 277292 h 130"/>
                <a:gd name="T32" fmla="*/ 985899 w 122"/>
                <a:gd name="T33" fmla="*/ 234113 h 130"/>
                <a:gd name="T34" fmla="*/ 821119 w 122"/>
                <a:gd name="T35" fmla="*/ 158989 h 130"/>
                <a:gd name="T36" fmla="*/ 779139 w 122"/>
                <a:gd name="T37" fmla="*/ 32034 h 130"/>
                <a:gd name="T38" fmla="*/ 723336 w 122"/>
                <a:gd name="T39" fmla="*/ 95470 h 130"/>
                <a:gd name="T40" fmla="*/ 669625 w 122"/>
                <a:gd name="T41" fmla="*/ 107139 h 130"/>
                <a:gd name="T42" fmla="*/ 613827 w 122"/>
                <a:gd name="T43" fmla="*/ 107139 h 130"/>
                <a:gd name="T44" fmla="*/ 581259 w 122"/>
                <a:gd name="T45" fmla="*/ 118302 h 130"/>
                <a:gd name="T46" fmla="*/ 525460 w 122"/>
                <a:gd name="T47" fmla="*/ 127481 h 130"/>
                <a:gd name="T48" fmla="*/ 460354 w 122"/>
                <a:gd name="T49" fmla="*/ 107139 h 130"/>
                <a:gd name="T50" fmla="*/ 449047 w 122"/>
                <a:gd name="T51" fmla="*/ 11163 h 130"/>
                <a:gd name="T52" fmla="*/ 439606 w 122"/>
                <a:gd name="T53" fmla="*/ 20346 h 130"/>
                <a:gd name="T54" fmla="*/ 295550 w 122"/>
                <a:gd name="T55" fmla="*/ 43179 h 130"/>
                <a:gd name="T56" fmla="*/ 339533 w 122"/>
                <a:gd name="T57" fmla="*/ 127481 h 130"/>
                <a:gd name="T58" fmla="*/ 209182 w 122"/>
                <a:gd name="T59" fmla="*/ 127481 h 130"/>
                <a:gd name="T60" fmla="*/ 132750 w 122"/>
                <a:gd name="T61" fmla="*/ 202609 h 130"/>
                <a:gd name="T62" fmla="*/ 88366 w 122"/>
                <a:gd name="T63" fmla="*/ 298163 h 130"/>
                <a:gd name="T64" fmla="*/ 44383 w 122"/>
                <a:gd name="T65" fmla="*/ 352392 h 130"/>
                <a:gd name="T66" fmla="*/ 0 w 122"/>
                <a:gd name="T67" fmla="*/ 479901 h 130"/>
                <a:gd name="T68" fmla="*/ 97675 w 122"/>
                <a:gd name="T69" fmla="*/ 491566 h 130"/>
                <a:gd name="T70" fmla="*/ 132750 w 122"/>
                <a:gd name="T71" fmla="*/ 555109 h 130"/>
                <a:gd name="T72" fmla="*/ 174220 w 122"/>
                <a:gd name="T73" fmla="*/ 555109 h 130"/>
                <a:gd name="T74" fmla="*/ 286242 w 122"/>
                <a:gd name="T75" fmla="*/ 534745 h 130"/>
                <a:gd name="T76" fmla="*/ 362655 w 122"/>
                <a:gd name="T77" fmla="*/ 630214 h 130"/>
                <a:gd name="T78" fmla="*/ 439606 w 122"/>
                <a:gd name="T79" fmla="*/ 705315 h 130"/>
                <a:gd name="T80" fmla="*/ 525460 w 122"/>
                <a:gd name="T81" fmla="*/ 746025 h 130"/>
                <a:gd name="T82" fmla="*/ 525460 w 122"/>
                <a:gd name="T83" fmla="*/ 864328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3366FF"/>
            </a:solidFill>
            <a:ln w="9525">
              <a:noFill/>
              <a:round/>
              <a:headEnd/>
              <a:tailEnd/>
            </a:ln>
          </p:spPr>
          <p:txBody>
            <a:bodyPr/>
            <a:lstStyle/>
            <a:p>
              <a:endParaRPr lang="en-US"/>
            </a:p>
          </p:txBody>
        </p:sp>
        <p:sp>
          <p:nvSpPr>
            <p:cNvPr id="67739" name="Freeform 146"/>
            <p:cNvSpPr>
              <a:spLocks/>
            </p:cNvSpPr>
            <p:nvPr/>
          </p:nvSpPr>
          <p:spPr bwMode="auto">
            <a:xfrm>
              <a:off x="1848" y="2982"/>
              <a:ext cx="62" cy="96"/>
            </a:xfrm>
            <a:custGeom>
              <a:avLst/>
              <a:gdLst>
                <a:gd name="T0" fmla="*/ 0 w 78"/>
                <a:gd name="T1" fmla="*/ 0 h 120"/>
                <a:gd name="T2" fmla="*/ 0 w 78"/>
                <a:gd name="T3" fmla="*/ 2 h 120"/>
                <a:gd name="T4" fmla="*/ 5 w 78"/>
                <a:gd name="T5" fmla="*/ 9 h 120"/>
                <a:gd name="T6" fmla="*/ 8 w 78"/>
                <a:gd name="T7" fmla="*/ 12 h 120"/>
                <a:gd name="T8" fmla="*/ 14 w 78"/>
                <a:gd name="T9" fmla="*/ 21 h 120"/>
                <a:gd name="T10" fmla="*/ 17 w 78"/>
                <a:gd name="T11" fmla="*/ 26 h 120"/>
                <a:gd name="T12" fmla="*/ 18 w 78"/>
                <a:gd name="T13" fmla="*/ 28 h 120"/>
                <a:gd name="T14" fmla="*/ 20 w 78"/>
                <a:gd name="T15" fmla="*/ 32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C0C0C0"/>
            </a:solidFill>
            <a:ln w="9525">
              <a:noFill/>
              <a:round/>
              <a:headEnd/>
              <a:tailEnd/>
            </a:ln>
          </p:spPr>
          <p:txBody>
            <a:bodyPr/>
            <a:lstStyle/>
            <a:p>
              <a:endParaRPr lang="en-US"/>
            </a:p>
          </p:txBody>
        </p:sp>
        <p:sp>
          <p:nvSpPr>
            <p:cNvPr id="67740" name="Freeform 147"/>
            <p:cNvSpPr>
              <a:spLocks/>
            </p:cNvSpPr>
            <p:nvPr/>
          </p:nvSpPr>
          <p:spPr bwMode="auto">
            <a:xfrm>
              <a:off x="1848" y="2982"/>
              <a:ext cx="62" cy="96"/>
            </a:xfrm>
            <a:custGeom>
              <a:avLst/>
              <a:gdLst>
                <a:gd name="T0" fmla="*/ 0 w 78"/>
                <a:gd name="T1" fmla="*/ 0 h 120"/>
                <a:gd name="T2" fmla="*/ 0 w 78"/>
                <a:gd name="T3" fmla="*/ 2 h 120"/>
                <a:gd name="T4" fmla="*/ 5 w 78"/>
                <a:gd name="T5" fmla="*/ 9 h 120"/>
                <a:gd name="T6" fmla="*/ 8 w 78"/>
                <a:gd name="T7" fmla="*/ 12 h 120"/>
                <a:gd name="T8" fmla="*/ 14 w 78"/>
                <a:gd name="T9" fmla="*/ 21 h 120"/>
                <a:gd name="T10" fmla="*/ 17 w 78"/>
                <a:gd name="T11" fmla="*/ 26 h 120"/>
                <a:gd name="T12" fmla="*/ 18 w 78"/>
                <a:gd name="T13" fmla="*/ 28 h 120"/>
                <a:gd name="T14" fmla="*/ 20 w 78"/>
                <a:gd name="T15" fmla="*/ 32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solidFill>
              <a:srgbClr val="C0C0C0"/>
            </a:solidFill>
            <a:ln w="9525">
              <a:noFill/>
              <a:round/>
              <a:headEnd/>
              <a:tailEnd/>
            </a:ln>
          </p:spPr>
          <p:txBody>
            <a:bodyPr/>
            <a:lstStyle/>
            <a:p>
              <a:endParaRPr lang="en-US"/>
            </a:p>
          </p:txBody>
        </p:sp>
        <p:sp>
          <p:nvSpPr>
            <p:cNvPr id="67741" name="Freeform 148"/>
            <p:cNvSpPr>
              <a:spLocks/>
            </p:cNvSpPr>
            <p:nvPr/>
          </p:nvSpPr>
          <p:spPr bwMode="auto">
            <a:xfrm>
              <a:off x="1853" y="2588"/>
              <a:ext cx="57" cy="66"/>
            </a:xfrm>
            <a:custGeom>
              <a:avLst/>
              <a:gdLst>
                <a:gd name="T0" fmla="*/ 18 w 72"/>
                <a:gd name="T1" fmla="*/ 19 h 84"/>
                <a:gd name="T2" fmla="*/ 18 w 72"/>
                <a:gd name="T3" fmla="*/ 13 h 84"/>
                <a:gd name="T4" fmla="*/ 16 w 72"/>
                <a:gd name="T5" fmla="*/ 7 h 84"/>
                <a:gd name="T6" fmla="*/ 18 w 72"/>
                <a:gd name="T7" fmla="*/ 2 h 84"/>
                <a:gd name="T8" fmla="*/ 6 w 72"/>
                <a:gd name="T9" fmla="*/ 2 h 84"/>
                <a:gd name="T10" fmla="*/ 6 w 72"/>
                <a:gd name="T11" fmla="*/ 0 h 84"/>
                <a:gd name="T12" fmla="*/ 5 w 72"/>
                <a:gd name="T13" fmla="*/ 4 h 84"/>
                <a:gd name="T14" fmla="*/ 0 w 72"/>
                <a:gd name="T15" fmla="*/ 8 h 84"/>
                <a:gd name="T16" fmla="*/ 3 w 72"/>
                <a:gd name="T17" fmla="*/ 14 h 84"/>
                <a:gd name="T18" fmla="*/ 6 w 72"/>
                <a:gd name="T19" fmla="*/ 20 h 84"/>
                <a:gd name="T20" fmla="*/ 7 w 72"/>
                <a:gd name="T21" fmla="*/ 20 h 84"/>
                <a:gd name="T22" fmla="*/ 10 w 72"/>
                <a:gd name="T23" fmla="*/ 19 h 84"/>
                <a:gd name="T24" fmla="*/ 18 w 72"/>
                <a:gd name="T25" fmla="*/ 19 h 84"/>
                <a:gd name="T26" fmla="*/ 18 w 72"/>
                <a:gd name="T27" fmla="*/ 19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solidFill>
              <a:srgbClr val="C0C0C0"/>
            </a:solidFill>
            <a:ln w="9525">
              <a:noFill/>
              <a:round/>
              <a:headEnd/>
              <a:tailEnd/>
            </a:ln>
          </p:spPr>
          <p:txBody>
            <a:bodyPr/>
            <a:lstStyle/>
            <a:p>
              <a:endParaRPr lang="en-US"/>
            </a:p>
          </p:txBody>
        </p:sp>
        <p:sp>
          <p:nvSpPr>
            <p:cNvPr id="67742" name="Freeform 149"/>
            <p:cNvSpPr>
              <a:spLocks/>
            </p:cNvSpPr>
            <p:nvPr/>
          </p:nvSpPr>
          <p:spPr bwMode="auto">
            <a:xfrm>
              <a:off x="1853" y="2588"/>
              <a:ext cx="57" cy="66"/>
            </a:xfrm>
            <a:custGeom>
              <a:avLst/>
              <a:gdLst>
                <a:gd name="T0" fmla="*/ 18 w 72"/>
                <a:gd name="T1" fmla="*/ 19 h 84"/>
                <a:gd name="T2" fmla="*/ 18 w 72"/>
                <a:gd name="T3" fmla="*/ 13 h 84"/>
                <a:gd name="T4" fmla="*/ 16 w 72"/>
                <a:gd name="T5" fmla="*/ 7 h 84"/>
                <a:gd name="T6" fmla="*/ 18 w 72"/>
                <a:gd name="T7" fmla="*/ 2 h 84"/>
                <a:gd name="T8" fmla="*/ 6 w 72"/>
                <a:gd name="T9" fmla="*/ 2 h 84"/>
                <a:gd name="T10" fmla="*/ 6 w 72"/>
                <a:gd name="T11" fmla="*/ 0 h 84"/>
                <a:gd name="T12" fmla="*/ 5 w 72"/>
                <a:gd name="T13" fmla="*/ 4 h 84"/>
                <a:gd name="T14" fmla="*/ 0 w 72"/>
                <a:gd name="T15" fmla="*/ 8 h 84"/>
                <a:gd name="T16" fmla="*/ 3 w 72"/>
                <a:gd name="T17" fmla="*/ 14 h 84"/>
                <a:gd name="T18" fmla="*/ 6 w 72"/>
                <a:gd name="T19" fmla="*/ 20 h 84"/>
                <a:gd name="T20" fmla="*/ 7 w 72"/>
                <a:gd name="T21" fmla="*/ 20 h 84"/>
                <a:gd name="T22" fmla="*/ 10 w 72"/>
                <a:gd name="T23" fmla="*/ 19 h 84"/>
                <a:gd name="T24" fmla="*/ 18 w 72"/>
                <a:gd name="T25" fmla="*/ 19 h 84"/>
                <a:gd name="T26" fmla="*/ 18 w 72"/>
                <a:gd name="T27" fmla="*/ 19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C0C0C0"/>
            </a:solidFill>
            <a:ln w="9525">
              <a:noFill/>
              <a:round/>
              <a:headEnd/>
              <a:tailEnd/>
            </a:ln>
          </p:spPr>
          <p:txBody>
            <a:bodyPr/>
            <a:lstStyle/>
            <a:p>
              <a:endParaRPr lang="en-US"/>
            </a:p>
          </p:txBody>
        </p:sp>
        <p:sp>
          <p:nvSpPr>
            <p:cNvPr id="67743" name="Freeform 150"/>
            <p:cNvSpPr>
              <a:spLocks/>
            </p:cNvSpPr>
            <p:nvPr/>
          </p:nvSpPr>
          <p:spPr bwMode="auto">
            <a:xfrm>
              <a:off x="1627" y="2503"/>
              <a:ext cx="202" cy="169"/>
            </a:xfrm>
            <a:custGeom>
              <a:avLst/>
              <a:gdLst>
                <a:gd name="T0" fmla="*/ 409609 w 43"/>
                <a:gd name="T1" fmla="*/ 225845 h 36"/>
                <a:gd name="T2" fmla="*/ 397888 w 43"/>
                <a:gd name="T3" fmla="*/ 193777 h 36"/>
                <a:gd name="T4" fmla="*/ 418831 w 43"/>
                <a:gd name="T5" fmla="*/ 159728 h 36"/>
                <a:gd name="T6" fmla="*/ 462152 w 43"/>
                <a:gd name="T7" fmla="*/ 118455 h 36"/>
                <a:gd name="T8" fmla="*/ 450432 w 43"/>
                <a:gd name="T9" fmla="*/ 118455 h 36"/>
                <a:gd name="T10" fmla="*/ 418831 w 43"/>
                <a:gd name="T11" fmla="*/ 107282 h 36"/>
                <a:gd name="T12" fmla="*/ 409609 w 43"/>
                <a:gd name="T13" fmla="*/ 86500 h 36"/>
                <a:gd name="T14" fmla="*/ 343358 w 43"/>
                <a:gd name="T15" fmla="*/ 52451 h 36"/>
                <a:gd name="T16" fmla="*/ 235753 w 43"/>
                <a:gd name="T17" fmla="*/ 63624 h 36"/>
                <a:gd name="T18" fmla="*/ 183078 w 43"/>
                <a:gd name="T19" fmla="*/ 52451 h 36"/>
                <a:gd name="T20" fmla="*/ 171470 w 43"/>
                <a:gd name="T21" fmla="*/ 32063 h 36"/>
                <a:gd name="T22" fmla="*/ 118814 w 43"/>
                <a:gd name="T23" fmla="*/ 20383 h 36"/>
                <a:gd name="T24" fmla="*/ 64283 w 43"/>
                <a:gd name="T25" fmla="*/ 32063 h 36"/>
                <a:gd name="T26" fmla="*/ 52567 w 43"/>
                <a:gd name="T27" fmla="*/ 0 h 36"/>
                <a:gd name="T28" fmla="*/ 11190 w 43"/>
                <a:gd name="T29" fmla="*/ 20383 h 36"/>
                <a:gd name="T30" fmla="*/ 0 w 43"/>
                <a:gd name="T31" fmla="*/ 107282 h 36"/>
                <a:gd name="T32" fmla="*/ 20411 w 43"/>
                <a:gd name="T33" fmla="*/ 159728 h 36"/>
                <a:gd name="T34" fmla="*/ 128040 w 43"/>
                <a:gd name="T35" fmla="*/ 202969 h 36"/>
                <a:gd name="T36" fmla="*/ 183078 w 43"/>
                <a:gd name="T37" fmla="*/ 214165 h 36"/>
                <a:gd name="T38" fmla="*/ 171470 w 43"/>
                <a:gd name="T39" fmla="*/ 235056 h 36"/>
                <a:gd name="T40" fmla="*/ 194268 w 43"/>
                <a:gd name="T41" fmla="*/ 278291 h 36"/>
                <a:gd name="T42" fmla="*/ 194268 w 43"/>
                <a:gd name="T43" fmla="*/ 353618 h 36"/>
                <a:gd name="T44" fmla="*/ 194268 w 43"/>
                <a:gd name="T45" fmla="*/ 353618 h 36"/>
                <a:gd name="T46" fmla="*/ 226419 w 43"/>
                <a:gd name="T47" fmla="*/ 385156 h 36"/>
                <a:gd name="T48" fmla="*/ 322416 w 43"/>
                <a:gd name="T49" fmla="*/ 353618 h 36"/>
                <a:gd name="T50" fmla="*/ 311207 w 43"/>
                <a:gd name="T51" fmla="*/ 321532 h 36"/>
                <a:gd name="T52" fmla="*/ 279075 w 43"/>
                <a:gd name="T53" fmla="*/ 266612 h 36"/>
                <a:gd name="T54" fmla="*/ 366264 w 43"/>
                <a:gd name="T55" fmla="*/ 266612 h 36"/>
                <a:gd name="T56" fmla="*/ 418831 w 43"/>
                <a:gd name="T57" fmla="*/ 246228 h 36"/>
                <a:gd name="T58" fmla="*/ 409609 w 43"/>
                <a:gd name="T59" fmla="*/ 225845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C0C0C0"/>
            </a:solidFill>
            <a:ln w="9525">
              <a:noFill/>
              <a:round/>
              <a:headEnd/>
              <a:tailEnd/>
            </a:ln>
          </p:spPr>
          <p:txBody>
            <a:bodyPr/>
            <a:lstStyle/>
            <a:p>
              <a:endParaRPr lang="en-US"/>
            </a:p>
          </p:txBody>
        </p:sp>
        <p:sp>
          <p:nvSpPr>
            <p:cNvPr id="67744" name="Freeform 151"/>
            <p:cNvSpPr>
              <a:spLocks/>
            </p:cNvSpPr>
            <p:nvPr/>
          </p:nvSpPr>
          <p:spPr bwMode="auto">
            <a:xfrm>
              <a:off x="1498" y="2691"/>
              <a:ext cx="191" cy="263"/>
            </a:xfrm>
            <a:custGeom>
              <a:avLst/>
              <a:gdLst>
                <a:gd name="T0" fmla="*/ 58 w 240"/>
                <a:gd name="T1" fmla="*/ 46 h 337"/>
                <a:gd name="T2" fmla="*/ 58 w 240"/>
                <a:gd name="T3" fmla="*/ 44 h 337"/>
                <a:gd name="T4" fmla="*/ 55 w 240"/>
                <a:gd name="T5" fmla="*/ 44 h 337"/>
                <a:gd name="T6" fmla="*/ 53 w 240"/>
                <a:gd name="T7" fmla="*/ 36 h 337"/>
                <a:gd name="T8" fmla="*/ 45 w 240"/>
                <a:gd name="T9" fmla="*/ 40 h 337"/>
                <a:gd name="T10" fmla="*/ 40 w 240"/>
                <a:gd name="T11" fmla="*/ 35 h 337"/>
                <a:gd name="T12" fmla="*/ 40 w 240"/>
                <a:gd name="T13" fmla="*/ 27 h 337"/>
                <a:gd name="T14" fmla="*/ 45 w 240"/>
                <a:gd name="T15" fmla="*/ 20 h 337"/>
                <a:gd name="T16" fmla="*/ 51 w 240"/>
                <a:gd name="T17" fmla="*/ 16 h 337"/>
                <a:gd name="T18" fmla="*/ 52 w 240"/>
                <a:gd name="T19" fmla="*/ 12 h 337"/>
                <a:gd name="T20" fmla="*/ 49 w 240"/>
                <a:gd name="T21" fmla="*/ 8 h 337"/>
                <a:gd name="T22" fmla="*/ 43 w 240"/>
                <a:gd name="T23" fmla="*/ 8 h 337"/>
                <a:gd name="T24" fmla="*/ 38 w 240"/>
                <a:gd name="T25" fmla="*/ 4 h 337"/>
                <a:gd name="T26" fmla="*/ 30 w 240"/>
                <a:gd name="T27" fmla="*/ 0 h 337"/>
                <a:gd name="T28" fmla="*/ 30 w 240"/>
                <a:gd name="T29" fmla="*/ 0 h 337"/>
                <a:gd name="T30" fmla="*/ 27 w 240"/>
                <a:gd name="T31" fmla="*/ 5 h 337"/>
                <a:gd name="T32" fmla="*/ 21 w 240"/>
                <a:gd name="T33" fmla="*/ 11 h 337"/>
                <a:gd name="T34" fmla="*/ 17 w 240"/>
                <a:gd name="T35" fmla="*/ 12 h 337"/>
                <a:gd name="T36" fmla="*/ 11 w 240"/>
                <a:gd name="T37" fmla="*/ 18 h 337"/>
                <a:gd name="T38" fmla="*/ 6 w 240"/>
                <a:gd name="T39" fmla="*/ 16 h 337"/>
                <a:gd name="T40" fmla="*/ 5 w 240"/>
                <a:gd name="T41" fmla="*/ 14 h 337"/>
                <a:gd name="T42" fmla="*/ 0 w 240"/>
                <a:gd name="T43" fmla="*/ 16 h 337"/>
                <a:gd name="T44" fmla="*/ 5 w 240"/>
                <a:gd name="T45" fmla="*/ 26 h 337"/>
                <a:gd name="T46" fmla="*/ 14 w 240"/>
                <a:gd name="T47" fmla="*/ 40 h 337"/>
                <a:gd name="T48" fmla="*/ 23 w 240"/>
                <a:gd name="T49" fmla="*/ 57 h 337"/>
                <a:gd name="T50" fmla="*/ 23 w 240"/>
                <a:gd name="T51" fmla="*/ 59 h 337"/>
                <a:gd name="T52" fmla="*/ 55 w 240"/>
                <a:gd name="T53" fmla="*/ 76 h 337"/>
                <a:gd name="T54" fmla="*/ 57 w 240"/>
                <a:gd name="T55" fmla="*/ 76 h 337"/>
                <a:gd name="T56" fmla="*/ 58 w 240"/>
                <a:gd name="T57" fmla="*/ 69 h 337"/>
                <a:gd name="T58" fmla="*/ 60 w 240"/>
                <a:gd name="T59" fmla="*/ 62 h 337"/>
                <a:gd name="T60" fmla="*/ 60 w 240"/>
                <a:gd name="T61" fmla="*/ 50 h 337"/>
                <a:gd name="T62" fmla="*/ 58 w 240"/>
                <a:gd name="T63" fmla="*/ 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C0C0C0"/>
            </a:solidFill>
            <a:ln w="9525">
              <a:noFill/>
              <a:round/>
              <a:headEnd/>
              <a:tailEnd/>
            </a:ln>
          </p:spPr>
          <p:txBody>
            <a:bodyPr/>
            <a:lstStyle/>
            <a:p>
              <a:endParaRPr lang="en-US"/>
            </a:p>
          </p:txBody>
        </p:sp>
        <p:sp>
          <p:nvSpPr>
            <p:cNvPr id="67745" name="Freeform 152"/>
            <p:cNvSpPr>
              <a:spLocks/>
            </p:cNvSpPr>
            <p:nvPr/>
          </p:nvSpPr>
          <p:spPr bwMode="auto">
            <a:xfrm>
              <a:off x="1498" y="2691"/>
              <a:ext cx="191" cy="263"/>
            </a:xfrm>
            <a:custGeom>
              <a:avLst/>
              <a:gdLst>
                <a:gd name="T0" fmla="*/ 58 w 240"/>
                <a:gd name="T1" fmla="*/ 46 h 337"/>
                <a:gd name="T2" fmla="*/ 58 w 240"/>
                <a:gd name="T3" fmla="*/ 44 h 337"/>
                <a:gd name="T4" fmla="*/ 55 w 240"/>
                <a:gd name="T5" fmla="*/ 44 h 337"/>
                <a:gd name="T6" fmla="*/ 53 w 240"/>
                <a:gd name="T7" fmla="*/ 36 h 337"/>
                <a:gd name="T8" fmla="*/ 45 w 240"/>
                <a:gd name="T9" fmla="*/ 40 h 337"/>
                <a:gd name="T10" fmla="*/ 40 w 240"/>
                <a:gd name="T11" fmla="*/ 35 h 337"/>
                <a:gd name="T12" fmla="*/ 40 w 240"/>
                <a:gd name="T13" fmla="*/ 27 h 337"/>
                <a:gd name="T14" fmla="*/ 45 w 240"/>
                <a:gd name="T15" fmla="*/ 20 h 337"/>
                <a:gd name="T16" fmla="*/ 51 w 240"/>
                <a:gd name="T17" fmla="*/ 16 h 337"/>
                <a:gd name="T18" fmla="*/ 52 w 240"/>
                <a:gd name="T19" fmla="*/ 12 h 337"/>
                <a:gd name="T20" fmla="*/ 49 w 240"/>
                <a:gd name="T21" fmla="*/ 8 h 337"/>
                <a:gd name="T22" fmla="*/ 43 w 240"/>
                <a:gd name="T23" fmla="*/ 8 h 337"/>
                <a:gd name="T24" fmla="*/ 38 w 240"/>
                <a:gd name="T25" fmla="*/ 4 h 337"/>
                <a:gd name="T26" fmla="*/ 30 w 240"/>
                <a:gd name="T27" fmla="*/ 0 h 337"/>
                <a:gd name="T28" fmla="*/ 30 w 240"/>
                <a:gd name="T29" fmla="*/ 0 h 337"/>
                <a:gd name="T30" fmla="*/ 27 w 240"/>
                <a:gd name="T31" fmla="*/ 5 h 337"/>
                <a:gd name="T32" fmla="*/ 21 w 240"/>
                <a:gd name="T33" fmla="*/ 11 h 337"/>
                <a:gd name="T34" fmla="*/ 17 w 240"/>
                <a:gd name="T35" fmla="*/ 12 h 337"/>
                <a:gd name="T36" fmla="*/ 11 w 240"/>
                <a:gd name="T37" fmla="*/ 18 h 337"/>
                <a:gd name="T38" fmla="*/ 6 w 240"/>
                <a:gd name="T39" fmla="*/ 16 h 337"/>
                <a:gd name="T40" fmla="*/ 5 w 240"/>
                <a:gd name="T41" fmla="*/ 14 h 337"/>
                <a:gd name="T42" fmla="*/ 0 w 240"/>
                <a:gd name="T43" fmla="*/ 16 h 337"/>
                <a:gd name="T44" fmla="*/ 5 w 240"/>
                <a:gd name="T45" fmla="*/ 26 h 337"/>
                <a:gd name="T46" fmla="*/ 14 w 240"/>
                <a:gd name="T47" fmla="*/ 40 h 337"/>
                <a:gd name="T48" fmla="*/ 23 w 240"/>
                <a:gd name="T49" fmla="*/ 57 h 337"/>
                <a:gd name="T50" fmla="*/ 23 w 240"/>
                <a:gd name="T51" fmla="*/ 59 h 337"/>
                <a:gd name="T52" fmla="*/ 55 w 240"/>
                <a:gd name="T53" fmla="*/ 76 h 337"/>
                <a:gd name="T54" fmla="*/ 57 w 240"/>
                <a:gd name="T55" fmla="*/ 76 h 337"/>
                <a:gd name="T56" fmla="*/ 58 w 240"/>
                <a:gd name="T57" fmla="*/ 69 h 337"/>
                <a:gd name="T58" fmla="*/ 60 w 240"/>
                <a:gd name="T59" fmla="*/ 62 h 337"/>
                <a:gd name="T60" fmla="*/ 60 w 240"/>
                <a:gd name="T61" fmla="*/ 50 h 337"/>
                <a:gd name="T62" fmla="*/ 58 w 240"/>
                <a:gd name="T63" fmla="*/ 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F0000"/>
            </a:solidFill>
            <a:ln w="9525">
              <a:noFill/>
              <a:round/>
              <a:headEnd/>
              <a:tailEnd/>
            </a:ln>
          </p:spPr>
          <p:txBody>
            <a:bodyPr/>
            <a:lstStyle/>
            <a:p>
              <a:endParaRPr lang="en-US"/>
            </a:p>
          </p:txBody>
        </p:sp>
        <p:sp>
          <p:nvSpPr>
            <p:cNvPr id="67746" name="Freeform 153"/>
            <p:cNvSpPr>
              <a:spLocks/>
            </p:cNvSpPr>
            <p:nvPr/>
          </p:nvSpPr>
          <p:spPr bwMode="auto">
            <a:xfrm>
              <a:off x="1512" y="2663"/>
              <a:ext cx="82" cy="90"/>
            </a:xfrm>
            <a:custGeom>
              <a:avLst/>
              <a:gdLst>
                <a:gd name="T0" fmla="*/ 6 w 102"/>
                <a:gd name="T1" fmla="*/ 28 h 114"/>
                <a:gd name="T2" fmla="*/ 13 w 102"/>
                <a:gd name="T3" fmla="*/ 22 h 114"/>
                <a:gd name="T4" fmla="*/ 18 w 102"/>
                <a:gd name="T5" fmla="*/ 20 h 114"/>
                <a:gd name="T6" fmla="*/ 25 w 102"/>
                <a:gd name="T7" fmla="*/ 14 h 114"/>
                <a:gd name="T8" fmla="*/ 28 w 102"/>
                <a:gd name="T9" fmla="*/ 8 h 114"/>
                <a:gd name="T10" fmla="*/ 22 w 102"/>
                <a:gd name="T11" fmla="*/ 5 h 114"/>
                <a:gd name="T12" fmla="*/ 8 w 102"/>
                <a:gd name="T13" fmla="*/ 0 h 114"/>
                <a:gd name="T14" fmla="*/ 6 w 102"/>
                <a:gd name="T15" fmla="*/ 3 h 114"/>
                <a:gd name="T16" fmla="*/ 0 w 102"/>
                <a:gd name="T17" fmla="*/ 16 h 114"/>
                <a:gd name="T18" fmla="*/ 3 w 102"/>
                <a:gd name="T19" fmla="*/ 22 h 114"/>
                <a:gd name="T20" fmla="*/ 0 w 102"/>
                <a:gd name="T21" fmla="*/ 23 h 114"/>
                <a:gd name="T22" fmla="*/ 2 w 102"/>
                <a:gd name="T23" fmla="*/ 26 h 114"/>
                <a:gd name="T24" fmla="*/ 6 w 102"/>
                <a:gd name="T25" fmla="*/ 28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C0C0C0"/>
            </a:solidFill>
            <a:ln w="9525">
              <a:noFill/>
              <a:round/>
              <a:headEnd/>
              <a:tailEnd/>
            </a:ln>
          </p:spPr>
          <p:txBody>
            <a:bodyPr/>
            <a:lstStyle/>
            <a:p>
              <a:endParaRPr lang="en-US"/>
            </a:p>
          </p:txBody>
        </p:sp>
        <p:sp>
          <p:nvSpPr>
            <p:cNvPr id="67747" name="Freeform 154"/>
            <p:cNvSpPr>
              <a:spLocks/>
            </p:cNvSpPr>
            <p:nvPr/>
          </p:nvSpPr>
          <p:spPr bwMode="auto">
            <a:xfrm>
              <a:off x="1379" y="2442"/>
              <a:ext cx="91" cy="42"/>
            </a:xfrm>
            <a:custGeom>
              <a:avLst/>
              <a:gdLst>
                <a:gd name="T0" fmla="*/ 229392 w 19"/>
                <a:gd name="T1" fmla="*/ 30795 h 9"/>
                <a:gd name="T2" fmla="*/ 95794 w 19"/>
                <a:gd name="T3" fmla="*/ 10869 h 9"/>
                <a:gd name="T4" fmla="*/ 60534 w 19"/>
                <a:gd name="T5" fmla="*/ 0 h 9"/>
                <a:gd name="T6" fmla="*/ 12639 w 19"/>
                <a:gd name="T7" fmla="*/ 30795 h 9"/>
                <a:gd name="T8" fmla="*/ 0 w 19"/>
                <a:gd name="T9" fmla="*/ 62090 h 9"/>
                <a:gd name="T10" fmla="*/ 0 w 19"/>
                <a:gd name="T11" fmla="*/ 62090 h 9"/>
                <a:gd name="T12" fmla="*/ 60534 w 19"/>
                <a:gd name="T13" fmla="*/ 92993 h 9"/>
                <a:gd name="T14" fmla="*/ 143713 w 19"/>
                <a:gd name="T15" fmla="*/ 62090 h 9"/>
                <a:gd name="T16" fmla="*/ 229392 w 19"/>
                <a:gd name="T17" fmla="*/ 3079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C0C0C0"/>
            </a:solidFill>
            <a:ln w="9525">
              <a:noFill/>
              <a:round/>
              <a:headEnd/>
              <a:tailEnd/>
            </a:ln>
          </p:spPr>
          <p:txBody>
            <a:bodyPr/>
            <a:lstStyle/>
            <a:p>
              <a:endParaRPr lang="en-US"/>
            </a:p>
          </p:txBody>
        </p:sp>
        <p:sp>
          <p:nvSpPr>
            <p:cNvPr id="67748" name="Freeform 155"/>
            <p:cNvSpPr>
              <a:spLocks/>
            </p:cNvSpPr>
            <p:nvPr/>
          </p:nvSpPr>
          <p:spPr bwMode="auto">
            <a:xfrm>
              <a:off x="1331" y="2417"/>
              <a:ext cx="72" cy="59"/>
            </a:xfrm>
            <a:custGeom>
              <a:avLst/>
              <a:gdLst>
                <a:gd name="T0" fmla="*/ 183696 w 15"/>
                <a:gd name="T1" fmla="*/ 71916 h 12"/>
                <a:gd name="T2" fmla="*/ 134808 w 15"/>
                <a:gd name="T3" fmla="*/ 57294 h 12"/>
                <a:gd name="T4" fmla="*/ 134808 w 15"/>
                <a:gd name="T5" fmla="*/ 0 h 12"/>
                <a:gd name="T6" fmla="*/ 73776 w 15"/>
                <a:gd name="T7" fmla="*/ 0 h 12"/>
                <a:gd name="T8" fmla="*/ 48336 w 15"/>
                <a:gd name="T9" fmla="*/ 14627 h 12"/>
                <a:gd name="T10" fmla="*/ 73776 w 15"/>
                <a:gd name="T11" fmla="*/ 71916 h 12"/>
                <a:gd name="T12" fmla="*/ 35621 w 15"/>
                <a:gd name="T13" fmla="*/ 71916 h 12"/>
                <a:gd name="T14" fmla="*/ 12720 w 15"/>
                <a:gd name="T15" fmla="*/ 112189 h 12"/>
                <a:gd name="T16" fmla="*/ 0 w 15"/>
                <a:gd name="T17" fmla="*/ 140838 h 12"/>
                <a:gd name="T18" fmla="*/ 12720 w 15"/>
                <a:gd name="T19" fmla="*/ 154855 h 12"/>
                <a:gd name="T20" fmla="*/ 86491 w 15"/>
                <a:gd name="T21" fmla="*/ 169482 h 12"/>
                <a:gd name="T22" fmla="*/ 122088 w 15"/>
                <a:gd name="T23" fmla="*/ 154855 h 12"/>
                <a:gd name="T24" fmla="*/ 134808 w 15"/>
                <a:gd name="T25" fmla="*/ 112189 h 12"/>
                <a:gd name="T26" fmla="*/ 183696 w 15"/>
                <a:gd name="T27" fmla="*/ 7191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C0C0C0"/>
            </a:solidFill>
            <a:ln w="9525">
              <a:noFill/>
              <a:round/>
              <a:headEnd/>
              <a:tailEnd/>
            </a:ln>
          </p:spPr>
          <p:txBody>
            <a:bodyPr/>
            <a:lstStyle/>
            <a:p>
              <a:endParaRPr lang="en-US"/>
            </a:p>
          </p:txBody>
        </p:sp>
        <p:sp>
          <p:nvSpPr>
            <p:cNvPr id="67749" name="Freeform 156"/>
            <p:cNvSpPr>
              <a:spLocks/>
            </p:cNvSpPr>
            <p:nvPr/>
          </p:nvSpPr>
          <p:spPr bwMode="auto">
            <a:xfrm>
              <a:off x="965" y="2168"/>
              <a:ext cx="453" cy="297"/>
            </a:xfrm>
            <a:custGeom>
              <a:avLst/>
              <a:gdLst>
                <a:gd name="T0" fmla="*/ 115 w 576"/>
                <a:gd name="T1" fmla="*/ 81 h 379"/>
                <a:gd name="T2" fmla="*/ 120 w 576"/>
                <a:gd name="T3" fmla="*/ 81 h 379"/>
                <a:gd name="T4" fmla="*/ 116 w 576"/>
                <a:gd name="T5" fmla="*/ 75 h 379"/>
                <a:gd name="T6" fmla="*/ 120 w 576"/>
                <a:gd name="T7" fmla="*/ 74 h 379"/>
                <a:gd name="T8" fmla="*/ 126 w 576"/>
                <a:gd name="T9" fmla="*/ 74 h 379"/>
                <a:gd name="T10" fmla="*/ 124 w 576"/>
                <a:gd name="T11" fmla="*/ 72 h 379"/>
                <a:gd name="T12" fmla="*/ 129 w 576"/>
                <a:gd name="T13" fmla="*/ 70 h 379"/>
                <a:gd name="T14" fmla="*/ 133 w 576"/>
                <a:gd name="T15" fmla="*/ 67 h 379"/>
                <a:gd name="T16" fmla="*/ 136 w 576"/>
                <a:gd name="T17" fmla="*/ 56 h 379"/>
                <a:gd name="T18" fmla="*/ 120 w 576"/>
                <a:gd name="T19" fmla="*/ 58 h 379"/>
                <a:gd name="T20" fmla="*/ 112 w 576"/>
                <a:gd name="T21" fmla="*/ 67 h 379"/>
                <a:gd name="T22" fmla="*/ 101 w 576"/>
                <a:gd name="T23" fmla="*/ 70 h 379"/>
                <a:gd name="T24" fmla="*/ 90 w 576"/>
                <a:gd name="T25" fmla="*/ 56 h 379"/>
                <a:gd name="T26" fmla="*/ 88 w 576"/>
                <a:gd name="T27" fmla="*/ 38 h 379"/>
                <a:gd name="T28" fmla="*/ 91 w 576"/>
                <a:gd name="T29" fmla="*/ 34 h 379"/>
                <a:gd name="T30" fmla="*/ 83 w 576"/>
                <a:gd name="T31" fmla="*/ 33 h 379"/>
                <a:gd name="T32" fmla="*/ 78 w 576"/>
                <a:gd name="T33" fmla="*/ 27 h 379"/>
                <a:gd name="T34" fmla="*/ 74 w 576"/>
                <a:gd name="T35" fmla="*/ 20 h 379"/>
                <a:gd name="T36" fmla="*/ 68 w 576"/>
                <a:gd name="T37" fmla="*/ 16 h 379"/>
                <a:gd name="T38" fmla="*/ 60 w 576"/>
                <a:gd name="T39" fmla="*/ 19 h 379"/>
                <a:gd name="T40" fmla="*/ 48 w 576"/>
                <a:gd name="T41" fmla="*/ 5 h 379"/>
                <a:gd name="T42" fmla="*/ 42 w 576"/>
                <a:gd name="T43" fmla="*/ 4 h 379"/>
                <a:gd name="T44" fmla="*/ 37 w 576"/>
                <a:gd name="T45" fmla="*/ 7 h 379"/>
                <a:gd name="T46" fmla="*/ 26 w 576"/>
                <a:gd name="T47" fmla="*/ 7 h 379"/>
                <a:gd name="T48" fmla="*/ 12 w 576"/>
                <a:gd name="T49" fmla="*/ 0 h 379"/>
                <a:gd name="T50" fmla="*/ 0 w 576"/>
                <a:gd name="T51" fmla="*/ 2 h 379"/>
                <a:gd name="T52" fmla="*/ 8 w 576"/>
                <a:gd name="T53" fmla="*/ 16 h 379"/>
                <a:gd name="T54" fmla="*/ 14 w 576"/>
                <a:gd name="T55" fmla="*/ 26 h 379"/>
                <a:gd name="T56" fmla="*/ 13 w 576"/>
                <a:gd name="T57" fmla="*/ 27 h 379"/>
                <a:gd name="T58" fmla="*/ 22 w 576"/>
                <a:gd name="T59" fmla="*/ 34 h 379"/>
                <a:gd name="T60" fmla="*/ 24 w 576"/>
                <a:gd name="T61" fmla="*/ 42 h 379"/>
                <a:gd name="T62" fmla="*/ 28 w 576"/>
                <a:gd name="T63" fmla="*/ 44 h 379"/>
                <a:gd name="T64" fmla="*/ 34 w 576"/>
                <a:gd name="T65" fmla="*/ 49 h 379"/>
                <a:gd name="T66" fmla="*/ 35 w 576"/>
                <a:gd name="T67" fmla="*/ 45 h 379"/>
                <a:gd name="T68" fmla="*/ 30 w 576"/>
                <a:gd name="T69" fmla="*/ 42 h 379"/>
                <a:gd name="T70" fmla="*/ 24 w 576"/>
                <a:gd name="T71" fmla="*/ 30 h 379"/>
                <a:gd name="T72" fmla="*/ 14 w 576"/>
                <a:gd name="T73" fmla="*/ 16 h 379"/>
                <a:gd name="T74" fmla="*/ 12 w 576"/>
                <a:gd name="T75" fmla="*/ 7 h 379"/>
                <a:gd name="T76" fmla="*/ 19 w 576"/>
                <a:gd name="T77" fmla="*/ 10 h 379"/>
                <a:gd name="T78" fmla="*/ 26 w 576"/>
                <a:gd name="T79" fmla="*/ 24 h 379"/>
                <a:gd name="T80" fmla="*/ 28 w 576"/>
                <a:gd name="T81" fmla="*/ 27 h 379"/>
                <a:gd name="T82" fmla="*/ 35 w 576"/>
                <a:gd name="T83" fmla="*/ 33 h 379"/>
                <a:gd name="T84" fmla="*/ 35 w 576"/>
                <a:gd name="T85" fmla="*/ 36 h 379"/>
                <a:gd name="T86" fmla="*/ 42 w 576"/>
                <a:gd name="T87" fmla="*/ 38 h 379"/>
                <a:gd name="T88" fmla="*/ 44 w 576"/>
                <a:gd name="T89" fmla="*/ 43 h 379"/>
                <a:gd name="T90" fmla="*/ 51 w 576"/>
                <a:gd name="T91" fmla="*/ 49 h 379"/>
                <a:gd name="T92" fmla="*/ 53 w 576"/>
                <a:gd name="T93" fmla="*/ 60 h 379"/>
                <a:gd name="T94" fmla="*/ 53 w 576"/>
                <a:gd name="T95" fmla="*/ 63 h 379"/>
                <a:gd name="T96" fmla="*/ 71 w 576"/>
                <a:gd name="T97" fmla="*/ 75 h 379"/>
                <a:gd name="T98" fmla="*/ 79 w 576"/>
                <a:gd name="T99" fmla="*/ 79 h 379"/>
                <a:gd name="T100" fmla="*/ 95 w 576"/>
                <a:gd name="T101" fmla="*/ 84 h 379"/>
                <a:gd name="T102" fmla="*/ 99 w 576"/>
                <a:gd name="T103" fmla="*/ 81 h 379"/>
                <a:gd name="T104" fmla="*/ 104 w 576"/>
                <a:gd name="T105" fmla="*/ 81 h 379"/>
                <a:gd name="T106" fmla="*/ 111 w 576"/>
                <a:gd name="T107" fmla="*/ 88 h 379"/>
                <a:gd name="T108" fmla="*/ 112 w 576"/>
                <a:gd name="T109" fmla="*/ 85 h 379"/>
                <a:gd name="T110" fmla="*/ 115 w 576"/>
                <a:gd name="T111" fmla="*/ 81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C0C0C0"/>
            </a:solidFill>
            <a:ln w="9525">
              <a:noFill/>
              <a:round/>
              <a:headEnd/>
              <a:tailEnd/>
            </a:ln>
          </p:spPr>
          <p:txBody>
            <a:bodyPr/>
            <a:lstStyle/>
            <a:p>
              <a:endParaRPr lang="en-US"/>
            </a:p>
          </p:txBody>
        </p:sp>
        <p:sp>
          <p:nvSpPr>
            <p:cNvPr id="67750" name="Freeform 157"/>
            <p:cNvSpPr>
              <a:spLocks/>
            </p:cNvSpPr>
            <p:nvPr/>
          </p:nvSpPr>
          <p:spPr bwMode="auto">
            <a:xfrm rot="-852288">
              <a:off x="1707" y="978"/>
              <a:ext cx="489" cy="540"/>
            </a:xfrm>
            <a:custGeom>
              <a:avLst/>
              <a:gdLst>
                <a:gd name="T0" fmla="*/ 5 w 1125"/>
                <a:gd name="T1" fmla="*/ 0 h 2047"/>
                <a:gd name="T2" fmla="*/ 5 w 1125"/>
                <a:gd name="T3" fmla="*/ 0 h 2047"/>
                <a:gd name="T4" fmla="*/ 4 w 1125"/>
                <a:gd name="T5" fmla="*/ 0 h 2047"/>
                <a:gd name="T6" fmla="*/ 3 w 1125"/>
                <a:gd name="T7" fmla="*/ 0 h 2047"/>
                <a:gd name="T8" fmla="*/ 3 w 1125"/>
                <a:gd name="T9" fmla="*/ 0 h 2047"/>
                <a:gd name="T10" fmla="*/ 2 w 1125"/>
                <a:gd name="T11" fmla="*/ 0 h 2047"/>
                <a:gd name="T12" fmla="*/ 2 w 1125"/>
                <a:gd name="T13" fmla="*/ 0 h 2047"/>
                <a:gd name="T14" fmla="*/ 1 w 1125"/>
                <a:gd name="T15" fmla="*/ 0 h 2047"/>
                <a:gd name="T16" fmla="*/ 0 w 1125"/>
                <a:gd name="T17" fmla="*/ 0 h 2047"/>
                <a:gd name="T18" fmla="*/ 0 w 1125"/>
                <a:gd name="T19" fmla="*/ 0 h 2047"/>
                <a:gd name="T20" fmla="*/ 0 w 1125"/>
                <a:gd name="T21" fmla="*/ 0 h 2047"/>
                <a:gd name="T22" fmla="*/ 0 w 1125"/>
                <a:gd name="T23" fmla="*/ 0 h 2047"/>
                <a:gd name="T24" fmla="*/ 1 w 1125"/>
                <a:gd name="T25" fmla="*/ 0 h 2047"/>
                <a:gd name="T26" fmla="*/ 1 w 1125"/>
                <a:gd name="T27" fmla="*/ 0 h 2047"/>
                <a:gd name="T28" fmla="*/ 1 w 1125"/>
                <a:gd name="T29" fmla="*/ 0 h 2047"/>
                <a:gd name="T30" fmla="*/ 1 w 1125"/>
                <a:gd name="T31" fmla="*/ 0 h 2047"/>
                <a:gd name="T32" fmla="*/ 1 w 1125"/>
                <a:gd name="T33" fmla="*/ 0 h 2047"/>
                <a:gd name="T34" fmla="*/ 1 w 1125"/>
                <a:gd name="T35" fmla="*/ 0 h 2047"/>
                <a:gd name="T36" fmla="*/ 1 w 1125"/>
                <a:gd name="T37" fmla="*/ 1 h 2047"/>
                <a:gd name="T38" fmla="*/ 1 w 1125"/>
                <a:gd name="T39" fmla="*/ 1 h 2047"/>
                <a:gd name="T40" fmla="*/ 2 w 1125"/>
                <a:gd name="T41" fmla="*/ 1 h 2047"/>
                <a:gd name="T42" fmla="*/ 2 w 1125"/>
                <a:gd name="T43" fmla="*/ 1 h 2047"/>
                <a:gd name="T44" fmla="*/ 1 w 1125"/>
                <a:gd name="T45" fmla="*/ 1 h 2047"/>
                <a:gd name="T46" fmla="*/ 1 w 1125"/>
                <a:gd name="T47" fmla="*/ 1 h 2047"/>
                <a:gd name="T48" fmla="*/ 1 w 1125"/>
                <a:gd name="T49" fmla="*/ 1 h 2047"/>
                <a:gd name="T50" fmla="*/ 1 w 1125"/>
                <a:gd name="T51" fmla="*/ 1 h 2047"/>
                <a:gd name="T52" fmla="*/ 2 w 1125"/>
                <a:gd name="T53" fmla="*/ 1 h 2047"/>
                <a:gd name="T54" fmla="*/ 3 w 1125"/>
                <a:gd name="T55" fmla="*/ 1 h 2047"/>
                <a:gd name="T56" fmla="*/ 3 w 1125"/>
                <a:gd name="T57" fmla="*/ 1 h 2047"/>
                <a:gd name="T58" fmla="*/ 3 w 1125"/>
                <a:gd name="T59" fmla="*/ 1 h 2047"/>
                <a:gd name="T60" fmla="*/ 3 w 1125"/>
                <a:gd name="T61" fmla="*/ 1 h 2047"/>
                <a:gd name="T62" fmla="*/ 3 w 1125"/>
                <a:gd name="T63" fmla="*/ 1 h 2047"/>
                <a:gd name="T64" fmla="*/ 4 w 1125"/>
                <a:gd name="T65" fmla="*/ 1 h 2047"/>
                <a:gd name="T66" fmla="*/ 4 w 1125"/>
                <a:gd name="T67" fmla="*/ 1 h 2047"/>
                <a:gd name="T68" fmla="*/ 5 w 1125"/>
                <a:gd name="T69" fmla="*/ 1 h 2047"/>
                <a:gd name="T70" fmla="*/ 6 w 1125"/>
                <a:gd name="T71" fmla="*/ 1 h 2047"/>
                <a:gd name="T72" fmla="*/ 6 w 1125"/>
                <a:gd name="T73" fmla="*/ 1 h 2047"/>
                <a:gd name="T74" fmla="*/ 7 w 1125"/>
                <a:gd name="T75" fmla="*/ 1 h 2047"/>
                <a:gd name="T76" fmla="*/ 7 w 1125"/>
                <a:gd name="T77" fmla="*/ 1 h 2047"/>
                <a:gd name="T78" fmla="*/ 7 w 1125"/>
                <a:gd name="T79" fmla="*/ 0 h 2047"/>
                <a:gd name="T80" fmla="*/ 7 w 1125"/>
                <a:gd name="T81" fmla="*/ 0 h 2047"/>
                <a:gd name="T82" fmla="*/ 7 w 1125"/>
                <a:gd name="T83" fmla="*/ 0 h 2047"/>
                <a:gd name="T84" fmla="*/ 7 w 1125"/>
                <a:gd name="T85" fmla="*/ 0 h 2047"/>
                <a:gd name="T86" fmla="*/ 7 w 1125"/>
                <a:gd name="T87" fmla="*/ 0 h 2047"/>
                <a:gd name="T88" fmla="*/ 7 w 1125"/>
                <a:gd name="T89" fmla="*/ 0 h 2047"/>
                <a:gd name="T90" fmla="*/ 7 w 1125"/>
                <a:gd name="T91" fmla="*/ 0 h 2047"/>
                <a:gd name="T92" fmla="*/ 7 w 1125"/>
                <a:gd name="T93" fmla="*/ 0 h 2047"/>
                <a:gd name="T94" fmla="*/ 7 w 1125"/>
                <a:gd name="T95" fmla="*/ 0 h 2047"/>
                <a:gd name="T96" fmla="*/ 7 w 1125"/>
                <a:gd name="T97" fmla="*/ 0 h 2047"/>
                <a:gd name="T98" fmla="*/ 7 w 1125"/>
                <a:gd name="T99" fmla="*/ 0 h 2047"/>
                <a:gd name="T100" fmla="*/ 7 w 1125"/>
                <a:gd name="T101" fmla="*/ 0 h 2047"/>
                <a:gd name="T102" fmla="*/ 7 w 1125"/>
                <a:gd name="T103" fmla="*/ 0 h 2047"/>
                <a:gd name="T104" fmla="*/ 7 w 1125"/>
                <a:gd name="T105" fmla="*/ 0 h 2047"/>
                <a:gd name="T106" fmla="*/ 7 w 1125"/>
                <a:gd name="T107" fmla="*/ 0 h 2047"/>
                <a:gd name="T108" fmla="*/ 7 w 1125"/>
                <a:gd name="T109" fmla="*/ 0 h 2047"/>
                <a:gd name="T110" fmla="*/ 6 w 1125"/>
                <a:gd name="T111" fmla="*/ 0 h 2047"/>
                <a:gd name="T112" fmla="*/ 6 w 1125"/>
                <a:gd name="T113" fmla="*/ 0 h 2047"/>
                <a:gd name="T114" fmla="*/ 6 w 1125"/>
                <a:gd name="T115" fmla="*/ 0 h 2047"/>
                <a:gd name="T116" fmla="*/ 6 w 1125"/>
                <a:gd name="T117" fmla="*/ 0 h 2047"/>
                <a:gd name="T118" fmla="*/ 6 w 1125"/>
                <a:gd name="T119" fmla="*/ 0 h 2047"/>
                <a:gd name="T120" fmla="*/ 5 w 1125"/>
                <a:gd name="T121" fmla="*/ 0 h 2047"/>
                <a:gd name="T122" fmla="*/ 5 w 1125"/>
                <a:gd name="T123" fmla="*/ 0 h 2047"/>
                <a:gd name="T124" fmla="*/ 5 w 1125"/>
                <a:gd name="T125" fmla="*/ 0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C0C0C0"/>
            </a:solidFill>
            <a:ln w="9525">
              <a:noFill/>
              <a:round/>
              <a:headEnd/>
              <a:tailEnd/>
            </a:ln>
          </p:spPr>
          <p:txBody>
            <a:bodyPr/>
            <a:lstStyle/>
            <a:p>
              <a:endParaRPr lang="en-US"/>
            </a:p>
          </p:txBody>
        </p:sp>
        <p:sp>
          <p:nvSpPr>
            <p:cNvPr id="67751" name="Freeform 158"/>
            <p:cNvSpPr>
              <a:spLocks/>
            </p:cNvSpPr>
            <p:nvPr/>
          </p:nvSpPr>
          <p:spPr bwMode="auto">
            <a:xfrm>
              <a:off x="1125" y="1123"/>
              <a:ext cx="25" cy="22"/>
            </a:xfrm>
            <a:custGeom>
              <a:avLst/>
              <a:gdLst>
                <a:gd name="T0" fmla="*/ 3 w 40"/>
                <a:gd name="T1" fmla="*/ 1 h 36"/>
                <a:gd name="T2" fmla="*/ 3 w 40"/>
                <a:gd name="T3" fmla="*/ 1 h 36"/>
                <a:gd name="T4" fmla="*/ 3 w 40"/>
                <a:gd name="T5" fmla="*/ 1 h 36"/>
                <a:gd name="T6" fmla="*/ 2 w 40"/>
                <a:gd name="T7" fmla="*/ 1 h 36"/>
                <a:gd name="T8" fmla="*/ 2 w 40"/>
                <a:gd name="T9" fmla="*/ 1 h 36"/>
                <a:gd name="T10" fmla="*/ 2 w 40"/>
                <a:gd name="T11" fmla="*/ 2 h 36"/>
                <a:gd name="T12" fmla="*/ 1 w 40"/>
                <a:gd name="T13" fmla="*/ 2 h 36"/>
                <a:gd name="T14" fmla="*/ 1 w 40"/>
                <a:gd name="T15" fmla="*/ 2 h 36"/>
                <a:gd name="T16" fmla="*/ 1 w 40"/>
                <a:gd name="T17" fmla="*/ 2 h 36"/>
                <a:gd name="T18" fmla="*/ 1 w 40"/>
                <a:gd name="T19" fmla="*/ 2 h 36"/>
                <a:gd name="T20" fmla="*/ 1 w 40"/>
                <a:gd name="T21" fmla="*/ 1 h 36"/>
                <a:gd name="T22" fmla="*/ 1 w 40"/>
                <a:gd name="T23" fmla="*/ 1 h 36"/>
                <a:gd name="T24" fmla="*/ 1 w 40"/>
                <a:gd name="T25" fmla="*/ 1 h 36"/>
                <a:gd name="T26" fmla="*/ 1 w 40"/>
                <a:gd name="T27" fmla="*/ 1 h 36"/>
                <a:gd name="T28" fmla="*/ 0 w 40"/>
                <a:gd name="T29" fmla="*/ 1 h 36"/>
                <a:gd name="T30" fmla="*/ 1 w 40"/>
                <a:gd name="T31" fmla="*/ 1 h 36"/>
                <a:gd name="T32" fmla="*/ 1 w 40"/>
                <a:gd name="T33" fmla="*/ 1 h 36"/>
                <a:gd name="T34" fmla="*/ 1 w 40"/>
                <a:gd name="T35" fmla="*/ 1 h 36"/>
                <a:gd name="T36" fmla="*/ 1 w 40"/>
                <a:gd name="T37" fmla="*/ 1 h 36"/>
                <a:gd name="T38" fmla="*/ 1 w 40"/>
                <a:gd name="T39" fmla="*/ 0 h 36"/>
                <a:gd name="T40" fmla="*/ 2 w 40"/>
                <a:gd name="T41" fmla="*/ 1 h 36"/>
                <a:gd name="T42" fmla="*/ 2 w 40"/>
                <a:gd name="T43" fmla="*/ 1 h 36"/>
                <a:gd name="T44" fmla="*/ 3 w 40"/>
                <a:gd name="T45" fmla="*/ 1 h 36"/>
                <a:gd name="T46" fmla="*/ 3 w 40"/>
                <a:gd name="T47" fmla="*/ 1 h 36"/>
                <a:gd name="T48" fmla="*/ 3 w 40"/>
                <a:gd name="T49" fmla="*/ 1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009966"/>
            </a:solidFill>
            <a:ln w="9525">
              <a:noFill/>
              <a:round/>
              <a:headEnd/>
              <a:tailEnd/>
            </a:ln>
          </p:spPr>
          <p:txBody>
            <a:bodyPr/>
            <a:lstStyle/>
            <a:p>
              <a:endParaRPr lang="en-US"/>
            </a:p>
          </p:txBody>
        </p:sp>
        <p:sp>
          <p:nvSpPr>
            <p:cNvPr id="67752" name="Freeform 159"/>
            <p:cNvSpPr>
              <a:spLocks/>
            </p:cNvSpPr>
            <p:nvPr/>
          </p:nvSpPr>
          <p:spPr bwMode="auto">
            <a:xfrm>
              <a:off x="1337" y="1301"/>
              <a:ext cx="0" cy="2"/>
            </a:xfrm>
            <a:custGeom>
              <a:avLst/>
              <a:gdLst>
                <a:gd name="T0" fmla="*/ 0 w 1"/>
                <a:gd name="T1" fmla="*/ 1 h 4"/>
                <a:gd name="T2" fmla="*/ 0 w 1"/>
                <a:gd name="T3" fmla="*/ 1 h 4"/>
                <a:gd name="T4" fmla="*/ 0 w 1"/>
                <a:gd name="T5" fmla="*/ 1 h 4"/>
                <a:gd name="T6" fmla="*/ 0 w 1"/>
                <a:gd name="T7" fmla="*/ 0 h 4"/>
                <a:gd name="T8" fmla="*/ 0 w 1"/>
                <a:gd name="T9" fmla="*/ 0 h 4"/>
                <a:gd name="T10" fmla="*/ 0 w 1"/>
                <a:gd name="T11" fmla="*/ 1 h 4"/>
                <a:gd name="T12" fmla="*/ 0 w 1"/>
                <a:gd name="T13" fmla="*/ 1 h 4"/>
                <a:gd name="T14" fmla="*/ 0 w 1"/>
                <a:gd name="T15" fmla="*/ 1 h 4"/>
                <a:gd name="T16" fmla="*/ 0 w 1"/>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solidFill>
              <a:srgbClr val="009966"/>
            </a:solidFill>
            <a:ln w="9525">
              <a:noFill/>
              <a:round/>
              <a:headEnd/>
              <a:tailEnd/>
            </a:ln>
          </p:spPr>
          <p:txBody>
            <a:bodyPr/>
            <a:lstStyle/>
            <a:p>
              <a:endParaRPr lang="en-US"/>
            </a:p>
          </p:txBody>
        </p:sp>
        <p:sp>
          <p:nvSpPr>
            <p:cNvPr id="67753" name="Freeform 160"/>
            <p:cNvSpPr>
              <a:spLocks/>
            </p:cNvSpPr>
            <p:nvPr/>
          </p:nvSpPr>
          <p:spPr bwMode="auto">
            <a:xfrm>
              <a:off x="1552" y="1321"/>
              <a:ext cx="1" cy="4"/>
            </a:xfrm>
            <a:custGeom>
              <a:avLst/>
              <a:gdLst>
                <a:gd name="T0" fmla="*/ 0 w 5"/>
                <a:gd name="T1" fmla="*/ 1 h 8"/>
                <a:gd name="T2" fmla="*/ 0 w 5"/>
                <a:gd name="T3" fmla="*/ 1 h 8"/>
                <a:gd name="T4" fmla="*/ 0 w 5"/>
                <a:gd name="T5" fmla="*/ 1 h 8"/>
                <a:gd name="T6" fmla="*/ 0 w 5"/>
                <a:gd name="T7" fmla="*/ 1 h 8"/>
                <a:gd name="T8" fmla="*/ 0 w 5"/>
                <a:gd name="T9" fmla="*/ 0 h 8"/>
                <a:gd name="T10" fmla="*/ 0 w 5"/>
                <a:gd name="T11" fmla="*/ 0 h 8"/>
                <a:gd name="T12" fmla="*/ 0 w 5"/>
                <a:gd name="T13" fmla="*/ 1 h 8"/>
                <a:gd name="T14" fmla="*/ 0 w 5"/>
                <a:gd name="T15" fmla="*/ 1 h 8"/>
                <a:gd name="T16" fmla="*/ 0 w 5"/>
                <a:gd name="T17" fmla="*/ 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solidFill>
              <a:srgbClr val="009966"/>
            </a:solidFill>
            <a:ln w="9525">
              <a:noFill/>
              <a:round/>
              <a:headEnd/>
              <a:tailEnd/>
            </a:ln>
          </p:spPr>
          <p:txBody>
            <a:bodyPr/>
            <a:lstStyle/>
            <a:p>
              <a:endParaRPr lang="en-US"/>
            </a:p>
          </p:txBody>
        </p:sp>
        <p:sp>
          <p:nvSpPr>
            <p:cNvPr id="67754" name="Freeform 161"/>
            <p:cNvSpPr>
              <a:spLocks/>
            </p:cNvSpPr>
            <p:nvPr/>
          </p:nvSpPr>
          <p:spPr bwMode="auto">
            <a:xfrm>
              <a:off x="1341" y="1070"/>
              <a:ext cx="9"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1 h 15"/>
                <a:gd name="T20" fmla="*/ 1 w 14"/>
                <a:gd name="T21" fmla="*/ 1 h 15"/>
                <a:gd name="T22" fmla="*/ 1 w 14"/>
                <a:gd name="T23" fmla="*/ 1 h 15"/>
                <a:gd name="T24" fmla="*/ 0 w 14"/>
                <a:gd name="T25" fmla="*/ 1 h 15"/>
                <a:gd name="T26" fmla="*/ 1 w 14"/>
                <a:gd name="T27" fmla="*/ 1 h 15"/>
                <a:gd name="T28" fmla="*/ 1 w 14"/>
                <a:gd name="T29" fmla="*/ 1 h 15"/>
                <a:gd name="T30" fmla="*/ 1 w 14"/>
                <a:gd name="T31" fmla="*/ 1 h 15"/>
                <a:gd name="T32" fmla="*/ 1 w 14"/>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rgbClr val="009966"/>
            </a:solidFill>
            <a:ln w="9525">
              <a:noFill/>
              <a:round/>
              <a:headEnd/>
              <a:tailEnd/>
            </a:ln>
          </p:spPr>
          <p:txBody>
            <a:bodyPr/>
            <a:lstStyle/>
            <a:p>
              <a:endParaRPr lang="en-US"/>
            </a:p>
          </p:txBody>
        </p:sp>
        <p:sp>
          <p:nvSpPr>
            <p:cNvPr id="67755" name="Freeform 162"/>
            <p:cNvSpPr>
              <a:spLocks/>
            </p:cNvSpPr>
            <p:nvPr/>
          </p:nvSpPr>
          <p:spPr bwMode="auto">
            <a:xfrm>
              <a:off x="1454" y="1352"/>
              <a:ext cx="86" cy="73"/>
            </a:xfrm>
            <a:custGeom>
              <a:avLst/>
              <a:gdLst>
                <a:gd name="T0" fmla="*/ 8 w 135"/>
                <a:gd name="T1" fmla="*/ 4 h 119"/>
                <a:gd name="T2" fmla="*/ 9 w 135"/>
                <a:gd name="T3" fmla="*/ 4 h 119"/>
                <a:gd name="T4" fmla="*/ 8 w 135"/>
                <a:gd name="T5" fmla="*/ 4 h 119"/>
                <a:gd name="T6" fmla="*/ 8 w 135"/>
                <a:gd name="T7" fmla="*/ 4 h 119"/>
                <a:gd name="T8" fmla="*/ 8 w 135"/>
                <a:gd name="T9" fmla="*/ 4 h 119"/>
                <a:gd name="T10" fmla="*/ 8 w 135"/>
                <a:gd name="T11" fmla="*/ 4 h 119"/>
                <a:gd name="T12" fmla="*/ 7 w 135"/>
                <a:gd name="T13" fmla="*/ 4 h 119"/>
                <a:gd name="T14" fmla="*/ 6 w 135"/>
                <a:gd name="T15" fmla="*/ 4 h 119"/>
                <a:gd name="T16" fmla="*/ 5 w 135"/>
                <a:gd name="T17" fmla="*/ 4 h 119"/>
                <a:gd name="T18" fmla="*/ 4 w 135"/>
                <a:gd name="T19" fmla="*/ 4 h 119"/>
                <a:gd name="T20" fmla="*/ 4 w 135"/>
                <a:gd name="T21" fmla="*/ 4 h 119"/>
                <a:gd name="T22" fmla="*/ 4 w 135"/>
                <a:gd name="T23" fmla="*/ 5 h 119"/>
                <a:gd name="T24" fmla="*/ 4 w 135"/>
                <a:gd name="T25" fmla="*/ 6 h 119"/>
                <a:gd name="T26" fmla="*/ 4 w 135"/>
                <a:gd name="T27" fmla="*/ 6 h 119"/>
                <a:gd name="T28" fmla="*/ 4 w 135"/>
                <a:gd name="T29" fmla="*/ 6 h 119"/>
                <a:gd name="T30" fmla="*/ 3 w 135"/>
                <a:gd name="T31" fmla="*/ 6 h 119"/>
                <a:gd name="T32" fmla="*/ 3 w 135"/>
                <a:gd name="T33" fmla="*/ 6 h 119"/>
                <a:gd name="T34" fmla="*/ 3 w 135"/>
                <a:gd name="T35" fmla="*/ 6 h 119"/>
                <a:gd name="T36" fmla="*/ 2 w 135"/>
                <a:gd name="T37" fmla="*/ 6 h 119"/>
                <a:gd name="T38" fmla="*/ 1 w 135"/>
                <a:gd name="T39" fmla="*/ 6 h 119"/>
                <a:gd name="T40" fmla="*/ 1 w 135"/>
                <a:gd name="T41" fmla="*/ 6 h 119"/>
                <a:gd name="T42" fmla="*/ 1 w 135"/>
                <a:gd name="T43" fmla="*/ 6 h 119"/>
                <a:gd name="T44" fmla="*/ 1 w 135"/>
                <a:gd name="T45" fmla="*/ 4 h 119"/>
                <a:gd name="T46" fmla="*/ 1 w 135"/>
                <a:gd name="T47" fmla="*/ 4 h 119"/>
                <a:gd name="T48" fmla="*/ 1 w 135"/>
                <a:gd name="T49" fmla="*/ 4 h 119"/>
                <a:gd name="T50" fmla="*/ 1 w 135"/>
                <a:gd name="T51" fmla="*/ 3 h 119"/>
                <a:gd name="T52" fmla="*/ 1 w 135"/>
                <a:gd name="T53" fmla="*/ 2 h 119"/>
                <a:gd name="T54" fmla="*/ 1 w 135"/>
                <a:gd name="T55" fmla="*/ 2 h 119"/>
                <a:gd name="T56" fmla="*/ 1 w 135"/>
                <a:gd name="T57" fmla="*/ 1 h 119"/>
                <a:gd name="T58" fmla="*/ 1 w 135"/>
                <a:gd name="T59" fmla="*/ 1 h 119"/>
                <a:gd name="T60" fmla="*/ 1 w 135"/>
                <a:gd name="T61" fmla="*/ 1 h 119"/>
                <a:gd name="T62" fmla="*/ 2 w 135"/>
                <a:gd name="T63" fmla="*/ 1 h 119"/>
                <a:gd name="T64" fmla="*/ 2 w 135"/>
                <a:gd name="T65" fmla="*/ 1 h 119"/>
                <a:gd name="T66" fmla="*/ 3 w 135"/>
                <a:gd name="T67" fmla="*/ 1 h 119"/>
                <a:gd name="T68" fmla="*/ 3 w 135"/>
                <a:gd name="T69" fmla="*/ 1 h 119"/>
                <a:gd name="T70" fmla="*/ 4 w 135"/>
                <a:gd name="T71" fmla="*/ 1 h 119"/>
                <a:gd name="T72" fmla="*/ 4 w 135"/>
                <a:gd name="T73" fmla="*/ 1 h 119"/>
                <a:gd name="T74" fmla="*/ 6 w 135"/>
                <a:gd name="T75" fmla="*/ 1 h 119"/>
                <a:gd name="T76" fmla="*/ 6 w 135"/>
                <a:gd name="T77" fmla="*/ 2 h 119"/>
                <a:gd name="T78" fmla="*/ 7 w 135"/>
                <a:gd name="T79" fmla="*/ 3 h 119"/>
                <a:gd name="T80" fmla="*/ 8 w 135"/>
                <a:gd name="T81" fmla="*/ 3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9966"/>
            </a:solidFill>
            <a:ln w="9525">
              <a:noFill/>
              <a:round/>
              <a:headEnd/>
              <a:tailEnd/>
            </a:ln>
          </p:spPr>
          <p:txBody>
            <a:bodyPr/>
            <a:lstStyle/>
            <a:p>
              <a:endParaRPr lang="en-US"/>
            </a:p>
          </p:txBody>
        </p:sp>
        <p:sp>
          <p:nvSpPr>
            <p:cNvPr id="67756" name="Freeform 163"/>
            <p:cNvSpPr>
              <a:spLocks/>
            </p:cNvSpPr>
            <p:nvPr/>
          </p:nvSpPr>
          <p:spPr bwMode="auto">
            <a:xfrm>
              <a:off x="1384" y="1134"/>
              <a:ext cx="360" cy="241"/>
            </a:xfrm>
            <a:custGeom>
              <a:avLst/>
              <a:gdLst>
                <a:gd name="T0" fmla="*/ 39 w 556"/>
                <a:gd name="T1" fmla="*/ 20 h 395"/>
                <a:gd name="T2" fmla="*/ 37 w 556"/>
                <a:gd name="T3" fmla="*/ 20 h 395"/>
                <a:gd name="T4" fmla="*/ 34 w 556"/>
                <a:gd name="T5" fmla="*/ 21 h 395"/>
                <a:gd name="T6" fmla="*/ 33 w 556"/>
                <a:gd name="T7" fmla="*/ 20 h 395"/>
                <a:gd name="T8" fmla="*/ 30 w 556"/>
                <a:gd name="T9" fmla="*/ 20 h 395"/>
                <a:gd name="T10" fmla="*/ 28 w 556"/>
                <a:gd name="T11" fmla="*/ 19 h 395"/>
                <a:gd name="T12" fmla="*/ 26 w 556"/>
                <a:gd name="T13" fmla="*/ 18 h 395"/>
                <a:gd name="T14" fmla="*/ 23 w 556"/>
                <a:gd name="T15" fmla="*/ 19 h 395"/>
                <a:gd name="T16" fmla="*/ 19 w 556"/>
                <a:gd name="T17" fmla="*/ 20 h 395"/>
                <a:gd name="T18" fmla="*/ 19 w 556"/>
                <a:gd name="T19" fmla="*/ 18 h 395"/>
                <a:gd name="T20" fmla="*/ 22 w 556"/>
                <a:gd name="T21" fmla="*/ 18 h 395"/>
                <a:gd name="T22" fmla="*/ 25 w 556"/>
                <a:gd name="T23" fmla="*/ 16 h 395"/>
                <a:gd name="T24" fmla="*/ 23 w 556"/>
                <a:gd name="T25" fmla="*/ 13 h 395"/>
                <a:gd name="T26" fmla="*/ 21 w 556"/>
                <a:gd name="T27" fmla="*/ 10 h 395"/>
                <a:gd name="T28" fmla="*/ 18 w 556"/>
                <a:gd name="T29" fmla="*/ 9 h 395"/>
                <a:gd name="T30" fmla="*/ 15 w 556"/>
                <a:gd name="T31" fmla="*/ 7 h 395"/>
                <a:gd name="T32" fmla="*/ 14 w 556"/>
                <a:gd name="T33" fmla="*/ 7 h 395"/>
                <a:gd name="T34" fmla="*/ 11 w 556"/>
                <a:gd name="T35" fmla="*/ 8 h 395"/>
                <a:gd name="T36" fmla="*/ 9 w 556"/>
                <a:gd name="T37" fmla="*/ 9 h 395"/>
                <a:gd name="T38" fmla="*/ 7 w 556"/>
                <a:gd name="T39" fmla="*/ 9 h 395"/>
                <a:gd name="T40" fmla="*/ 4 w 556"/>
                <a:gd name="T41" fmla="*/ 9 h 395"/>
                <a:gd name="T42" fmla="*/ 1 w 556"/>
                <a:gd name="T43" fmla="*/ 8 h 395"/>
                <a:gd name="T44" fmla="*/ 2 w 556"/>
                <a:gd name="T45" fmla="*/ 7 h 395"/>
                <a:gd name="T46" fmla="*/ 3 w 556"/>
                <a:gd name="T47" fmla="*/ 7 h 395"/>
                <a:gd name="T48" fmla="*/ 1 w 556"/>
                <a:gd name="T49" fmla="*/ 6 h 395"/>
                <a:gd name="T50" fmla="*/ 0 w 556"/>
                <a:gd name="T51" fmla="*/ 4 h 395"/>
                <a:gd name="T52" fmla="*/ 3 w 556"/>
                <a:gd name="T53" fmla="*/ 1 h 395"/>
                <a:gd name="T54" fmla="*/ 3 w 556"/>
                <a:gd name="T55" fmla="*/ 4 h 395"/>
                <a:gd name="T56" fmla="*/ 5 w 556"/>
                <a:gd name="T57" fmla="*/ 5 h 395"/>
                <a:gd name="T58" fmla="*/ 5 w 556"/>
                <a:gd name="T59" fmla="*/ 1 h 395"/>
                <a:gd name="T60" fmla="*/ 8 w 556"/>
                <a:gd name="T61" fmla="*/ 1 h 395"/>
                <a:gd name="T62" fmla="*/ 10 w 556"/>
                <a:gd name="T63" fmla="*/ 2 h 395"/>
                <a:gd name="T64" fmla="*/ 12 w 556"/>
                <a:gd name="T65" fmla="*/ 1 h 395"/>
                <a:gd name="T66" fmla="*/ 15 w 556"/>
                <a:gd name="T67" fmla="*/ 2 h 395"/>
                <a:gd name="T68" fmla="*/ 17 w 556"/>
                <a:gd name="T69" fmla="*/ 2 h 395"/>
                <a:gd name="T70" fmla="*/ 19 w 556"/>
                <a:gd name="T71" fmla="*/ 3 h 395"/>
                <a:gd name="T72" fmla="*/ 23 w 556"/>
                <a:gd name="T73" fmla="*/ 3 h 395"/>
                <a:gd name="T74" fmla="*/ 25 w 556"/>
                <a:gd name="T75" fmla="*/ 4 h 395"/>
                <a:gd name="T76" fmla="*/ 26 w 556"/>
                <a:gd name="T77" fmla="*/ 4 h 395"/>
                <a:gd name="T78" fmla="*/ 27 w 556"/>
                <a:gd name="T79" fmla="*/ 5 h 395"/>
                <a:gd name="T80" fmla="*/ 26 w 556"/>
                <a:gd name="T81" fmla="*/ 6 h 395"/>
                <a:gd name="T82" fmla="*/ 28 w 556"/>
                <a:gd name="T83" fmla="*/ 7 h 395"/>
                <a:gd name="T84" fmla="*/ 30 w 556"/>
                <a:gd name="T85" fmla="*/ 7 h 395"/>
                <a:gd name="T86" fmla="*/ 32 w 556"/>
                <a:gd name="T87" fmla="*/ 7 h 395"/>
                <a:gd name="T88" fmla="*/ 33 w 556"/>
                <a:gd name="T89" fmla="*/ 8 h 395"/>
                <a:gd name="T90" fmla="*/ 35 w 556"/>
                <a:gd name="T91" fmla="*/ 8 h 395"/>
                <a:gd name="T92" fmla="*/ 38 w 556"/>
                <a:gd name="T93" fmla="*/ 9 h 395"/>
                <a:gd name="T94" fmla="*/ 38 w 556"/>
                <a:gd name="T95" fmla="*/ 10 h 395"/>
                <a:gd name="T96" fmla="*/ 36 w 556"/>
                <a:gd name="T97" fmla="*/ 11 h 395"/>
                <a:gd name="T98" fmla="*/ 38 w 556"/>
                <a:gd name="T99" fmla="*/ 12 h 395"/>
                <a:gd name="T100" fmla="*/ 36 w 556"/>
                <a:gd name="T101" fmla="*/ 13 h 395"/>
                <a:gd name="T102" fmla="*/ 34 w 556"/>
                <a:gd name="T103" fmla="*/ 12 h 395"/>
                <a:gd name="T104" fmla="*/ 31 w 556"/>
                <a:gd name="T105" fmla="*/ 12 h 395"/>
                <a:gd name="T106" fmla="*/ 33 w 556"/>
                <a:gd name="T107" fmla="*/ 14 h 395"/>
                <a:gd name="T108" fmla="*/ 36 w 556"/>
                <a:gd name="T109" fmla="*/ 14 h 395"/>
                <a:gd name="T110" fmla="*/ 39 w 556"/>
                <a:gd name="T111" fmla="*/ 15 h 395"/>
                <a:gd name="T112" fmla="*/ 40 w 556"/>
                <a:gd name="T113" fmla="*/ 17 h 395"/>
                <a:gd name="T114" fmla="*/ 41 w 556"/>
                <a:gd name="T115" fmla="*/ 18 h 395"/>
                <a:gd name="T116" fmla="*/ 38 w 556"/>
                <a:gd name="T117" fmla="*/ 18 h 395"/>
                <a:gd name="T118" fmla="*/ 35 w 556"/>
                <a:gd name="T119" fmla="*/ 18 h 395"/>
                <a:gd name="T120" fmla="*/ 33 w 556"/>
                <a:gd name="T121" fmla="*/ 18 h 395"/>
                <a:gd name="T122" fmla="*/ 36 w 556"/>
                <a:gd name="T123" fmla="*/ 18 h 395"/>
                <a:gd name="T124" fmla="*/ 38 w 556"/>
                <a:gd name="T125" fmla="*/ 19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9966"/>
            </a:solidFill>
            <a:ln w="9525">
              <a:noFill/>
              <a:round/>
              <a:headEnd/>
              <a:tailEnd/>
            </a:ln>
          </p:spPr>
          <p:txBody>
            <a:bodyPr/>
            <a:lstStyle/>
            <a:p>
              <a:endParaRPr lang="en-US"/>
            </a:p>
          </p:txBody>
        </p:sp>
        <p:sp>
          <p:nvSpPr>
            <p:cNvPr id="67757" name="Freeform 164"/>
            <p:cNvSpPr>
              <a:spLocks/>
            </p:cNvSpPr>
            <p:nvPr/>
          </p:nvSpPr>
          <p:spPr bwMode="auto">
            <a:xfrm>
              <a:off x="1072" y="1094"/>
              <a:ext cx="96" cy="88"/>
            </a:xfrm>
            <a:custGeom>
              <a:avLst/>
              <a:gdLst>
                <a:gd name="T0" fmla="*/ 11 w 148"/>
                <a:gd name="T1" fmla="*/ 3 h 146"/>
                <a:gd name="T2" fmla="*/ 10 w 148"/>
                <a:gd name="T3" fmla="*/ 2 h 146"/>
                <a:gd name="T4" fmla="*/ 10 w 148"/>
                <a:gd name="T5" fmla="*/ 1 h 146"/>
                <a:gd name="T6" fmla="*/ 9 w 148"/>
                <a:gd name="T7" fmla="*/ 2 h 146"/>
                <a:gd name="T8" fmla="*/ 8 w 148"/>
                <a:gd name="T9" fmla="*/ 1 h 146"/>
                <a:gd name="T10" fmla="*/ 8 w 148"/>
                <a:gd name="T11" fmla="*/ 1 h 146"/>
                <a:gd name="T12" fmla="*/ 6 w 148"/>
                <a:gd name="T13" fmla="*/ 1 h 146"/>
                <a:gd name="T14" fmla="*/ 6 w 148"/>
                <a:gd name="T15" fmla="*/ 1 h 146"/>
                <a:gd name="T16" fmla="*/ 5 w 148"/>
                <a:gd name="T17" fmla="*/ 1 h 146"/>
                <a:gd name="T18" fmla="*/ 5 w 148"/>
                <a:gd name="T19" fmla="*/ 0 h 146"/>
                <a:gd name="T20" fmla="*/ 4 w 148"/>
                <a:gd name="T21" fmla="*/ 1 h 146"/>
                <a:gd name="T22" fmla="*/ 4 w 148"/>
                <a:gd name="T23" fmla="*/ 1 h 146"/>
                <a:gd name="T24" fmla="*/ 4 w 148"/>
                <a:gd name="T25" fmla="*/ 1 h 146"/>
                <a:gd name="T26" fmla="*/ 3 w 148"/>
                <a:gd name="T27" fmla="*/ 2 h 146"/>
                <a:gd name="T28" fmla="*/ 1 w 148"/>
                <a:gd name="T29" fmla="*/ 3 h 146"/>
                <a:gd name="T30" fmla="*/ 1 w 148"/>
                <a:gd name="T31" fmla="*/ 4 h 146"/>
                <a:gd name="T32" fmla="*/ 1 w 148"/>
                <a:gd name="T33" fmla="*/ 4 h 146"/>
                <a:gd name="T34" fmla="*/ 1 w 148"/>
                <a:gd name="T35" fmla="*/ 4 h 146"/>
                <a:gd name="T36" fmla="*/ 1 w 148"/>
                <a:gd name="T37" fmla="*/ 6 h 146"/>
                <a:gd name="T38" fmla="*/ 1 w 148"/>
                <a:gd name="T39" fmla="*/ 7 h 146"/>
                <a:gd name="T40" fmla="*/ 2 w 148"/>
                <a:gd name="T41" fmla="*/ 7 h 146"/>
                <a:gd name="T42" fmla="*/ 3 w 148"/>
                <a:gd name="T43" fmla="*/ 7 h 146"/>
                <a:gd name="T44" fmla="*/ 3 w 148"/>
                <a:gd name="T45" fmla="*/ 7 h 146"/>
                <a:gd name="T46" fmla="*/ 4 w 148"/>
                <a:gd name="T47" fmla="*/ 7 h 146"/>
                <a:gd name="T48" fmla="*/ 5 w 148"/>
                <a:gd name="T49" fmla="*/ 6 h 146"/>
                <a:gd name="T50" fmla="*/ 6 w 148"/>
                <a:gd name="T51" fmla="*/ 5 h 146"/>
                <a:gd name="T52" fmla="*/ 6 w 148"/>
                <a:gd name="T53" fmla="*/ 5 h 146"/>
                <a:gd name="T54" fmla="*/ 6 w 148"/>
                <a:gd name="T55" fmla="*/ 5 h 146"/>
                <a:gd name="T56" fmla="*/ 8 w 148"/>
                <a:gd name="T57" fmla="*/ 4 h 146"/>
                <a:gd name="T58" fmla="*/ 10 w 148"/>
                <a:gd name="T59" fmla="*/ 4 h 146"/>
                <a:gd name="T60" fmla="*/ 10 w 148"/>
                <a:gd name="T61" fmla="*/ 4 h 146"/>
                <a:gd name="T62" fmla="*/ 11 w 148"/>
                <a:gd name="T63" fmla="*/ 4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9966"/>
            </a:solidFill>
            <a:ln w="9525">
              <a:noFill/>
              <a:round/>
              <a:headEnd/>
              <a:tailEnd/>
            </a:ln>
          </p:spPr>
          <p:txBody>
            <a:bodyPr/>
            <a:lstStyle/>
            <a:p>
              <a:endParaRPr lang="en-US"/>
            </a:p>
          </p:txBody>
        </p:sp>
        <p:sp>
          <p:nvSpPr>
            <p:cNvPr id="67758" name="Freeform 165"/>
            <p:cNvSpPr>
              <a:spLocks/>
            </p:cNvSpPr>
            <p:nvPr/>
          </p:nvSpPr>
          <p:spPr bwMode="auto">
            <a:xfrm>
              <a:off x="1174" y="1062"/>
              <a:ext cx="87" cy="56"/>
            </a:xfrm>
            <a:custGeom>
              <a:avLst/>
              <a:gdLst>
                <a:gd name="T0" fmla="*/ 8 w 133"/>
                <a:gd name="T1" fmla="*/ 1 h 91"/>
                <a:gd name="T2" fmla="*/ 8 w 133"/>
                <a:gd name="T3" fmla="*/ 1 h 91"/>
                <a:gd name="T4" fmla="*/ 8 w 133"/>
                <a:gd name="T5" fmla="*/ 2 h 91"/>
                <a:gd name="T6" fmla="*/ 8 w 133"/>
                <a:gd name="T7" fmla="*/ 2 h 91"/>
                <a:gd name="T8" fmla="*/ 9 w 133"/>
                <a:gd name="T9" fmla="*/ 2 h 91"/>
                <a:gd name="T10" fmla="*/ 9 w 133"/>
                <a:gd name="T11" fmla="*/ 2 h 91"/>
                <a:gd name="T12" fmla="*/ 10 w 133"/>
                <a:gd name="T13" fmla="*/ 2 h 91"/>
                <a:gd name="T14" fmla="*/ 10 w 133"/>
                <a:gd name="T15" fmla="*/ 2 h 91"/>
                <a:gd name="T16" fmla="*/ 10 w 133"/>
                <a:gd name="T17" fmla="*/ 4 h 91"/>
                <a:gd name="T18" fmla="*/ 10 w 133"/>
                <a:gd name="T19" fmla="*/ 4 h 91"/>
                <a:gd name="T20" fmla="*/ 9 w 133"/>
                <a:gd name="T21" fmla="*/ 4 h 91"/>
                <a:gd name="T22" fmla="*/ 9 w 133"/>
                <a:gd name="T23" fmla="*/ 4 h 91"/>
                <a:gd name="T24" fmla="*/ 8 w 133"/>
                <a:gd name="T25" fmla="*/ 4 h 91"/>
                <a:gd name="T26" fmla="*/ 7 w 133"/>
                <a:gd name="T27" fmla="*/ 4 h 91"/>
                <a:gd name="T28" fmla="*/ 6 w 133"/>
                <a:gd name="T29" fmla="*/ 4 h 91"/>
                <a:gd name="T30" fmla="*/ 5 w 133"/>
                <a:gd name="T31" fmla="*/ 4 h 91"/>
                <a:gd name="T32" fmla="*/ 5 w 133"/>
                <a:gd name="T33" fmla="*/ 5 h 91"/>
                <a:gd name="T34" fmla="*/ 3 w 133"/>
                <a:gd name="T35" fmla="*/ 5 h 91"/>
                <a:gd name="T36" fmla="*/ 3 w 133"/>
                <a:gd name="T37" fmla="*/ 5 h 91"/>
                <a:gd name="T38" fmla="*/ 1 w 133"/>
                <a:gd name="T39" fmla="*/ 4 h 91"/>
                <a:gd name="T40" fmla="*/ 2 w 133"/>
                <a:gd name="T41" fmla="*/ 4 h 91"/>
                <a:gd name="T42" fmla="*/ 3 w 133"/>
                <a:gd name="T43" fmla="*/ 4 h 91"/>
                <a:gd name="T44" fmla="*/ 4 w 133"/>
                <a:gd name="T45" fmla="*/ 4 h 91"/>
                <a:gd name="T46" fmla="*/ 4 w 133"/>
                <a:gd name="T47" fmla="*/ 4 h 91"/>
                <a:gd name="T48" fmla="*/ 3 w 133"/>
                <a:gd name="T49" fmla="*/ 4 h 91"/>
                <a:gd name="T50" fmla="*/ 2 w 133"/>
                <a:gd name="T51" fmla="*/ 4 h 91"/>
                <a:gd name="T52" fmla="*/ 1 w 133"/>
                <a:gd name="T53" fmla="*/ 4 h 91"/>
                <a:gd name="T54" fmla="*/ 1 w 133"/>
                <a:gd name="T55" fmla="*/ 2 h 91"/>
                <a:gd name="T56" fmla="*/ 0 w 133"/>
                <a:gd name="T57" fmla="*/ 2 h 91"/>
                <a:gd name="T58" fmla="*/ 1 w 133"/>
                <a:gd name="T59" fmla="*/ 2 h 91"/>
                <a:gd name="T60" fmla="*/ 1 w 133"/>
                <a:gd name="T61" fmla="*/ 1 h 91"/>
                <a:gd name="T62" fmla="*/ 1 w 133"/>
                <a:gd name="T63" fmla="*/ 1 h 91"/>
                <a:gd name="T64" fmla="*/ 2 w 133"/>
                <a:gd name="T65" fmla="*/ 1 h 91"/>
                <a:gd name="T66" fmla="*/ 2 w 133"/>
                <a:gd name="T67" fmla="*/ 1 h 91"/>
                <a:gd name="T68" fmla="*/ 3 w 133"/>
                <a:gd name="T69" fmla="*/ 0 h 91"/>
                <a:gd name="T70" fmla="*/ 4 w 133"/>
                <a:gd name="T71" fmla="*/ 1 h 91"/>
                <a:gd name="T72" fmla="*/ 4 w 133"/>
                <a:gd name="T73" fmla="*/ 1 h 91"/>
                <a:gd name="T74" fmla="*/ 5 w 133"/>
                <a:gd name="T75" fmla="*/ 1 h 91"/>
                <a:gd name="T76" fmla="*/ 5 w 133"/>
                <a:gd name="T77" fmla="*/ 1 h 91"/>
                <a:gd name="T78" fmla="*/ 5 w 133"/>
                <a:gd name="T79" fmla="*/ 2 h 91"/>
                <a:gd name="T80" fmla="*/ 5 w 133"/>
                <a:gd name="T81" fmla="*/ 2 h 91"/>
                <a:gd name="T82" fmla="*/ 6 w 133"/>
                <a:gd name="T83" fmla="*/ 2 h 91"/>
                <a:gd name="T84" fmla="*/ 6 w 133"/>
                <a:gd name="T85" fmla="*/ 3 h 91"/>
                <a:gd name="T86" fmla="*/ 7 w 133"/>
                <a:gd name="T87" fmla="*/ 4 h 91"/>
                <a:gd name="T88" fmla="*/ 7 w 133"/>
                <a:gd name="T89" fmla="*/ 2 h 91"/>
                <a:gd name="T90" fmla="*/ 7 w 133"/>
                <a:gd name="T91" fmla="*/ 2 h 91"/>
                <a:gd name="T92" fmla="*/ 7 w 133"/>
                <a:gd name="T93" fmla="*/ 1 h 91"/>
                <a:gd name="T94" fmla="*/ 7 w 133"/>
                <a:gd name="T95" fmla="*/ 1 h 91"/>
                <a:gd name="T96" fmla="*/ 7 w 133"/>
                <a:gd name="T97" fmla="*/ 1 h 91"/>
                <a:gd name="T98" fmla="*/ 7 w 133"/>
                <a:gd name="T99" fmla="*/ 1 h 91"/>
                <a:gd name="T100" fmla="*/ 7 w 133"/>
                <a:gd name="T101" fmla="*/ 1 h 91"/>
                <a:gd name="T102" fmla="*/ 8 w 133"/>
                <a:gd name="T103" fmla="*/ 1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9966"/>
            </a:solidFill>
            <a:ln w="9525">
              <a:noFill/>
              <a:round/>
              <a:headEnd/>
              <a:tailEnd/>
            </a:ln>
          </p:spPr>
          <p:txBody>
            <a:bodyPr/>
            <a:lstStyle/>
            <a:p>
              <a:endParaRPr lang="en-US"/>
            </a:p>
          </p:txBody>
        </p:sp>
        <p:sp>
          <p:nvSpPr>
            <p:cNvPr id="67759" name="Freeform 166"/>
            <p:cNvSpPr>
              <a:spLocks/>
            </p:cNvSpPr>
            <p:nvPr/>
          </p:nvSpPr>
          <p:spPr bwMode="auto">
            <a:xfrm>
              <a:off x="1137" y="1031"/>
              <a:ext cx="66" cy="38"/>
            </a:xfrm>
            <a:custGeom>
              <a:avLst/>
              <a:gdLst>
                <a:gd name="T0" fmla="*/ 6 w 102"/>
                <a:gd name="T1" fmla="*/ 3 h 60"/>
                <a:gd name="T2" fmla="*/ 6 w 102"/>
                <a:gd name="T3" fmla="*/ 3 h 60"/>
                <a:gd name="T4" fmla="*/ 5 w 102"/>
                <a:gd name="T5" fmla="*/ 3 h 60"/>
                <a:gd name="T6" fmla="*/ 5 w 102"/>
                <a:gd name="T7" fmla="*/ 3 h 60"/>
                <a:gd name="T8" fmla="*/ 5 w 102"/>
                <a:gd name="T9" fmla="*/ 3 h 60"/>
                <a:gd name="T10" fmla="*/ 5 w 102"/>
                <a:gd name="T11" fmla="*/ 3 h 60"/>
                <a:gd name="T12" fmla="*/ 4 w 102"/>
                <a:gd name="T13" fmla="*/ 2 h 60"/>
                <a:gd name="T14" fmla="*/ 4 w 102"/>
                <a:gd name="T15" fmla="*/ 2 h 60"/>
                <a:gd name="T16" fmla="*/ 4 w 102"/>
                <a:gd name="T17" fmla="*/ 2 h 60"/>
                <a:gd name="T18" fmla="*/ 4 w 102"/>
                <a:gd name="T19" fmla="*/ 3 h 60"/>
                <a:gd name="T20" fmla="*/ 4 w 102"/>
                <a:gd name="T21" fmla="*/ 3 h 60"/>
                <a:gd name="T22" fmla="*/ 4 w 102"/>
                <a:gd name="T23" fmla="*/ 3 h 60"/>
                <a:gd name="T24" fmla="*/ 3 w 102"/>
                <a:gd name="T25" fmla="*/ 3 h 60"/>
                <a:gd name="T26" fmla="*/ 3 w 102"/>
                <a:gd name="T27" fmla="*/ 3 h 60"/>
                <a:gd name="T28" fmla="*/ 3 w 102"/>
                <a:gd name="T29" fmla="*/ 3 h 60"/>
                <a:gd name="T30" fmla="*/ 3 w 102"/>
                <a:gd name="T31" fmla="*/ 4 h 60"/>
                <a:gd name="T32" fmla="*/ 3 w 102"/>
                <a:gd name="T33" fmla="*/ 4 h 60"/>
                <a:gd name="T34" fmla="*/ 3 w 102"/>
                <a:gd name="T35" fmla="*/ 4 h 60"/>
                <a:gd name="T36" fmla="*/ 3 w 102"/>
                <a:gd name="T37" fmla="*/ 4 h 60"/>
                <a:gd name="T38" fmla="*/ 2 w 102"/>
                <a:gd name="T39" fmla="*/ 3 h 60"/>
                <a:gd name="T40" fmla="*/ 2 w 102"/>
                <a:gd name="T41" fmla="*/ 3 h 60"/>
                <a:gd name="T42" fmla="*/ 1 w 102"/>
                <a:gd name="T43" fmla="*/ 3 h 60"/>
                <a:gd name="T44" fmla="*/ 1 w 102"/>
                <a:gd name="T45" fmla="*/ 3 h 60"/>
                <a:gd name="T46" fmla="*/ 0 w 102"/>
                <a:gd name="T47" fmla="*/ 3 h 60"/>
                <a:gd name="T48" fmla="*/ 1 w 102"/>
                <a:gd name="T49" fmla="*/ 3 h 60"/>
                <a:gd name="T50" fmla="*/ 1 w 102"/>
                <a:gd name="T51" fmla="*/ 3 h 60"/>
                <a:gd name="T52" fmla="*/ 1 w 102"/>
                <a:gd name="T53" fmla="*/ 2 h 60"/>
                <a:gd name="T54" fmla="*/ 2 w 102"/>
                <a:gd name="T55" fmla="*/ 2 h 60"/>
                <a:gd name="T56" fmla="*/ 3 w 102"/>
                <a:gd name="T57" fmla="*/ 1 h 60"/>
                <a:gd name="T58" fmla="*/ 3 w 102"/>
                <a:gd name="T59" fmla="*/ 1 h 60"/>
                <a:gd name="T60" fmla="*/ 4 w 102"/>
                <a:gd name="T61" fmla="*/ 1 h 60"/>
                <a:gd name="T62" fmla="*/ 4 w 102"/>
                <a:gd name="T63" fmla="*/ 1 h 60"/>
                <a:gd name="T64" fmla="*/ 5 w 102"/>
                <a:gd name="T65" fmla="*/ 0 h 60"/>
                <a:gd name="T66" fmla="*/ 6 w 102"/>
                <a:gd name="T67" fmla="*/ 0 h 60"/>
                <a:gd name="T68" fmla="*/ 6 w 102"/>
                <a:gd name="T69" fmla="*/ 0 h 60"/>
                <a:gd name="T70" fmla="*/ 6 w 102"/>
                <a:gd name="T71" fmla="*/ 0 h 60"/>
                <a:gd name="T72" fmla="*/ 6 w 102"/>
                <a:gd name="T73" fmla="*/ 0 h 60"/>
                <a:gd name="T74" fmla="*/ 6 w 102"/>
                <a:gd name="T75" fmla="*/ 0 h 60"/>
                <a:gd name="T76" fmla="*/ 7 w 102"/>
                <a:gd name="T77" fmla="*/ 1 h 60"/>
                <a:gd name="T78" fmla="*/ 8 w 102"/>
                <a:gd name="T79" fmla="*/ 1 h 60"/>
                <a:gd name="T80" fmla="*/ 7 w 102"/>
                <a:gd name="T81" fmla="*/ 1 h 60"/>
                <a:gd name="T82" fmla="*/ 6 w 102"/>
                <a:gd name="T83" fmla="*/ 1 h 60"/>
                <a:gd name="T84" fmla="*/ 6 w 102"/>
                <a:gd name="T85" fmla="*/ 1 h 60"/>
                <a:gd name="T86" fmla="*/ 6 w 102"/>
                <a:gd name="T87" fmla="*/ 1 h 60"/>
                <a:gd name="T88" fmla="*/ 6 w 102"/>
                <a:gd name="T89" fmla="*/ 2 h 60"/>
                <a:gd name="T90" fmla="*/ 6 w 102"/>
                <a:gd name="T91" fmla="*/ 2 h 60"/>
                <a:gd name="T92" fmla="*/ 6 w 102"/>
                <a:gd name="T93" fmla="*/ 3 h 60"/>
                <a:gd name="T94" fmla="*/ 6 w 102"/>
                <a:gd name="T95" fmla="*/ 3 h 60"/>
                <a:gd name="T96" fmla="*/ 6 w 102"/>
                <a:gd name="T97" fmla="*/ 3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9966"/>
            </a:solidFill>
            <a:ln w="9525">
              <a:noFill/>
              <a:round/>
              <a:headEnd/>
              <a:tailEnd/>
            </a:ln>
          </p:spPr>
          <p:txBody>
            <a:bodyPr/>
            <a:lstStyle/>
            <a:p>
              <a:endParaRPr lang="en-US"/>
            </a:p>
          </p:txBody>
        </p:sp>
        <p:sp>
          <p:nvSpPr>
            <p:cNvPr id="67760" name="Freeform 167"/>
            <p:cNvSpPr>
              <a:spLocks/>
            </p:cNvSpPr>
            <p:nvPr/>
          </p:nvSpPr>
          <p:spPr bwMode="auto">
            <a:xfrm>
              <a:off x="1267" y="1069"/>
              <a:ext cx="56" cy="49"/>
            </a:xfrm>
            <a:custGeom>
              <a:avLst/>
              <a:gdLst>
                <a:gd name="T0" fmla="*/ 1 w 86"/>
                <a:gd name="T1" fmla="*/ 1 h 80"/>
                <a:gd name="T2" fmla="*/ 1 w 86"/>
                <a:gd name="T3" fmla="*/ 0 h 80"/>
                <a:gd name="T4" fmla="*/ 1 w 86"/>
                <a:gd name="T5" fmla="*/ 1 h 80"/>
                <a:gd name="T6" fmla="*/ 1 w 86"/>
                <a:gd name="T7" fmla="*/ 1 h 80"/>
                <a:gd name="T8" fmla="*/ 1 w 86"/>
                <a:gd name="T9" fmla="*/ 1 h 80"/>
                <a:gd name="T10" fmla="*/ 1 w 86"/>
                <a:gd name="T11" fmla="*/ 2 h 80"/>
                <a:gd name="T12" fmla="*/ 1 w 86"/>
                <a:gd name="T13" fmla="*/ 2 h 80"/>
                <a:gd name="T14" fmla="*/ 2 w 86"/>
                <a:gd name="T15" fmla="*/ 2 h 80"/>
                <a:gd name="T16" fmla="*/ 1 w 86"/>
                <a:gd name="T17" fmla="*/ 2 h 80"/>
                <a:gd name="T18" fmla="*/ 2 w 86"/>
                <a:gd name="T19" fmla="*/ 2 h 80"/>
                <a:gd name="T20" fmla="*/ 3 w 86"/>
                <a:gd name="T21" fmla="*/ 2 h 80"/>
                <a:gd name="T22" fmla="*/ 3 w 86"/>
                <a:gd name="T23" fmla="*/ 2 h 80"/>
                <a:gd name="T24" fmla="*/ 3 w 86"/>
                <a:gd name="T25" fmla="*/ 4 h 80"/>
                <a:gd name="T26" fmla="*/ 3 w 86"/>
                <a:gd name="T27" fmla="*/ 4 h 80"/>
                <a:gd name="T28" fmla="*/ 5 w 86"/>
                <a:gd name="T29" fmla="*/ 4 h 80"/>
                <a:gd name="T30" fmla="*/ 5 w 86"/>
                <a:gd name="T31" fmla="*/ 4 h 80"/>
                <a:gd name="T32" fmla="*/ 6 w 86"/>
                <a:gd name="T33" fmla="*/ 4 h 80"/>
                <a:gd name="T34" fmla="*/ 5 w 86"/>
                <a:gd name="T35" fmla="*/ 2 h 80"/>
                <a:gd name="T36" fmla="*/ 6 w 86"/>
                <a:gd name="T37" fmla="*/ 3 h 80"/>
                <a:gd name="T38" fmla="*/ 7 w 86"/>
                <a:gd name="T39" fmla="*/ 3 h 80"/>
                <a:gd name="T40" fmla="*/ 6 w 86"/>
                <a:gd name="T41" fmla="*/ 2 h 80"/>
                <a:gd name="T42" fmla="*/ 5 w 86"/>
                <a:gd name="T43" fmla="*/ 2 h 80"/>
                <a:gd name="T44" fmla="*/ 6 w 86"/>
                <a:gd name="T45" fmla="*/ 1 h 80"/>
                <a:gd name="T46" fmla="*/ 6 w 86"/>
                <a:gd name="T47" fmla="*/ 1 h 80"/>
                <a:gd name="T48" fmla="*/ 5 w 86"/>
                <a:gd name="T49" fmla="*/ 1 h 80"/>
                <a:gd name="T50" fmla="*/ 5 w 86"/>
                <a:gd name="T51" fmla="*/ 1 h 80"/>
                <a:gd name="T52" fmla="*/ 5 w 86"/>
                <a:gd name="T53" fmla="*/ 1 h 80"/>
                <a:gd name="T54" fmla="*/ 3 w 86"/>
                <a:gd name="T55" fmla="*/ 1 h 80"/>
                <a:gd name="T56" fmla="*/ 3 w 86"/>
                <a:gd name="T57" fmla="*/ 1 h 80"/>
                <a:gd name="T58" fmla="*/ 3 w 86"/>
                <a:gd name="T59" fmla="*/ 1 h 80"/>
                <a:gd name="T60" fmla="*/ 3 w 86"/>
                <a:gd name="T61" fmla="*/ 1 h 80"/>
                <a:gd name="T62" fmla="*/ 3 w 86"/>
                <a:gd name="T63" fmla="*/ 1 h 80"/>
                <a:gd name="T64" fmla="*/ 2 w 86"/>
                <a:gd name="T65" fmla="*/ 1 h 80"/>
                <a:gd name="T66" fmla="*/ 2 w 86"/>
                <a:gd name="T67" fmla="*/ 1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9966"/>
            </a:solidFill>
            <a:ln w="9525">
              <a:noFill/>
              <a:round/>
              <a:headEnd/>
              <a:tailEnd/>
            </a:ln>
          </p:spPr>
          <p:txBody>
            <a:bodyPr/>
            <a:lstStyle/>
            <a:p>
              <a:endParaRPr lang="en-US"/>
            </a:p>
          </p:txBody>
        </p:sp>
        <p:sp>
          <p:nvSpPr>
            <p:cNvPr id="67761" name="Freeform 168"/>
            <p:cNvSpPr>
              <a:spLocks/>
            </p:cNvSpPr>
            <p:nvPr/>
          </p:nvSpPr>
          <p:spPr bwMode="auto">
            <a:xfrm>
              <a:off x="1324" y="1099"/>
              <a:ext cx="21" cy="28"/>
            </a:xfrm>
            <a:custGeom>
              <a:avLst/>
              <a:gdLst>
                <a:gd name="T0" fmla="*/ 1 w 34"/>
                <a:gd name="T1" fmla="*/ 1 h 46"/>
                <a:gd name="T2" fmla="*/ 1 w 34"/>
                <a:gd name="T3" fmla="*/ 1 h 46"/>
                <a:gd name="T4" fmla="*/ 1 w 34"/>
                <a:gd name="T5" fmla="*/ 1 h 46"/>
                <a:gd name="T6" fmla="*/ 1 w 34"/>
                <a:gd name="T7" fmla="*/ 1 h 46"/>
                <a:gd name="T8" fmla="*/ 1 w 34"/>
                <a:gd name="T9" fmla="*/ 1 h 46"/>
                <a:gd name="T10" fmla="*/ 1 w 34"/>
                <a:gd name="T11" fmla="*/ 1 h 46"/>
                <a:gd name="T12" fmla="*/ 1 w 34"/>
                <a:gd name="T13" fmla="*/ 1 h 46"/>
                <a:gd name="T14" fmla="*/ 0 w 34"/>
                <a:gd name="T15" fmla="*/ 1 h 46"/>
                <a:gd name="T16" fmla="*/ 1 w 34"/>
                <a:gd name="T17" fmla="*/ 1 h 46"/>
                <a:gd name="T18" fmla="*/ 1 w 34"/>
                <a:gd name="T19" fmla="*/ 2 h 46"/>
                <a:gd name="T20" fmla="*/ 1 w 34"/>
                <a:gd name="T21" fmla="*/ 2 h 46"/>
                <a:gd name="T22" fmla="*/ 1 w 34"/>
                <a:gd name="T23" fmla="*/ 2 h 46"/>
                <a:gd name="T24" fmla="*/ 1 w 34"/>
                <a:gd name="T25" fmla="*/ 2 h 46"/>
                <a:gd name="T26" fmla="*/ 1 w 34"/>
                <a:gd name="T27" fmla="*/ 2 h 46"/>
                <a:gd name="T28" fmla="*/ 1 w 34"/>
                <a:gd name="T29" fmla="*/ 2 h 46"/>
                <a:gd name="T30" fmla="*/ 1 w 34"/>
                <a:gd name="T31" fmla="*/ 2 h 46"/>
                <a:gd name="T32" fmla="*/ 2 w 34"/>
                <a:gd name="T33" fmla="*/ 2 h 46"/>
                <a:gd name="T34" fmla="*/ 2 w 34"/>
                <a:gd name="T35" fmla="*/ 1 h 46"/>
                <a:gd name="T36" fmla="*/ 1 w 34"/>
                <a:gd name="T37" fmla="*/ 1 h 46"/>
                <a:gd name="T38" fmla="*/ 1 w 34"/>
                <a:gd name="T39" fmla="*/ 1 h 46"/>
                <a:gd name="T40" fmla="*/ 1 w 34"/>
                <a:gd name="T41" fmla="*/ 1 h 46"/>
                <a:gd name="T42" fmla="*/ 1 w 34"/>
                <a:gd name="T43" fmla="*/ 1 h 46"/>
                <a:gd name="T44" fmla="*/ 1 w 34"/>
                <a:gd name="T45" fmla="*/ 1 h 46"/>
                <a:gd name="T46" fmla="*/ 1 w 34"/>
                <a:gd name="T47" fmla="*/ 1 h 46"/>
                <a:gd name="T48" fmla="*/ 1 w 34"/>
                <a:gd name="T49" fmla="*/ 0 h 46"/>
                <a:gd name="T50" fmla="*/ 1 w 34"/>
                <a:gd name="T51" fmla="*/ 0 h 46"/>
                <a:gd name="T52" fmla="*/ 1 w 34"/>
                <a:gd name="T53" fmla="*/ 0 h 46"/>
                <a:gd name="T54" fmla="*/ 1 w 34"/>
                <a:gd name="T55" fmla="*/ 1 h 46"/>
                <a:gd name="T56" fmla="*/ 1 w 34"/>
                <a:gd name="T57" fmla="*/ 1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9966"/>
            </a:solidFill>
            <a:ln w="9525">
              <a:noFill/>
              <a:round/>
              <a:headEnd/>
              <a:tailEnd/>
            </a:ln>
          </p:spPr>
          <p:txBody>
            <a:bodyPr/>
            <a:lstStyle/>
            <a:p>
              <a:endParaRPr lang="en-US"/>
            </a:p>
          </p:txBody>
        </p:sp>
        <p:sp>
          <p:nvSpPr>
            <p:cNvPr id="67762" name="Freeform 169"/>
            <p:cNvSpPr>
              <a:spLocks/>
            </p:cNvSpPr>
            <p:nvPr/>
          </p:nvSpPr>
          <p:spPr bwMode="auto">
            <a:xfrm>
              <a:off x="1318" y="1061"/>
              <a:ext cx="130" cy="61"/>
            </a:xfrm>
            <a:custGeom>
              <a:avLst/>
              <a:gdLst>
                <a:gd name="T0" fmla="*/ 12 w 202"/>
                <a:gd name="T1" fmla="*/ 1 h 100"/>
                <a:gd name="T2" fmla="*/ 14 w 202"/>
                <a:gd name="T3" fmla="*/ 1 h 100"/>
                <a:gd name="T4" fmla="*/ 14 w 202"/>
                <a:gd name="T5" fmla="*/ 2 h 100"/>
                <a:gd name="T6" fmla="*/ 14 w 202"/>
                <a:gd name="T7" fmla="*/ 2 h 100"/>
                <a:gd name="T8" fmla="*/ 14 w 202"/>
                <a:gd name="T9" fmla="*/ 3 h 100"/>
                <a:gd name="T10" fmla="*/ 14 w 202"/>
                <a:gd name="T11" fmla="*/ 4 h 100"/>
                <a:gd name="T12" fmla="*/ 14 w 202"/>
                <a:gd name="T13" fmla="*/ 4 h 100"/>
                <a:gd name="T14" fmla="*/ 13 w 202"/>
                <a:gd name="T15" fmla="*/ 4 h 100"/>
                <a:gd name="T16" fmla="*/ 12 w 202"/>
                <a:gd name="T17" fmla="*/ 4 h 100"/>
                <a:gd name="T18" fmla="*/ 11 w 202"/>
                <a:gd name="T19" fmla="*/ 4 h 100"/>
                <a:gd name="T20" fmla="*/ 11 w 202"/>
                <a:gd name="T21" fmla="*/ 5 h 100"/>
                <a:gd name="T22" fmla="*/ 10 w 202"/>
                <a:gd name="T23" fmla="*/ 5 h 100"/>
                <a:gd name="T24" fmla="*/ 10 w 202"/>
                <a:gd name="T25" fmla="*/ 5 h 100"/>
                <a:gd name="T26" fmla="*/ 9 w 202"/>
                <a:gd name="T27" fmla="*/ 5 h 100"/>
                <a:gd name="T28" fmla="*/ 8 w 202"/>
                <a:gd name="T29" fmla="*/ 5 h 100"/>
                <a:gd name="T30" fmla="*/ 7 w 202"/>
                <a:gd name="T31" fmla="*/ 5 h 100"/>
                <a:gd name="T32" fmla="*/ 6 w 202"/>
                <a:gd name="T33" fmla="*/ 5 h 100"/>
                <a:gd name="T34" fmla="*/ 5 w 202"/>
                <a:gd name="T35" fmla="*/ 5 h 100"/>
                <a:gd name="T36" fmla="*/ 5 w 202"/>
                <a:gd name="T37" fmla="*/ 5 h 100"/>
                <a:gd name="T38" fmla="*/ 4 w 202"/>
                <a:gd name="T39" fmla="*/ 4 h 100"/>
                <a:gd name="T40" fmla="*/ 4 w 202"/>
                <a:gd name="T41" fmla="*/ 3 h 100"/>
                <a:gd name="T42" fmla="*/ 4 w 202"/>
                <a:gd name="T43" fmla="*/ 2 h 100"/>
                <a:gd name="T44" fmla="*/ 4 w 202"/>
                <a:gd name="T45" fmla="*/ 2 h 100"/>
                <a:gd name="T46" fmla="*/ 3 w 202"/>
                <a:gd name="T47" fmla="*/ 1 h 100"/>
                <a:gd name="T48" fmla="*/ 2 w 202"/>
                <a:gd name="T49" fmla="*/ 1 h 100"/>
                <a:gd name="T50" fmla="*/ 2 w 202"/>
                <a:gd name="T51" fmla="*/ 2 h 100"/>
                <a:gd name="T52" fmla="*/ 1 w 202"/>
                <a:gd name="T53" fmla="*/ 1 h 100"/>
                <a:gd name="T54" fmla="*/ 0 w 202"/>
                <a:gd name="T55" fmla="*/ 1 h 100"/>
                <a:gd name="T56" fmla="*/ 1 w 202"/>
                <a:gd name="T57" fmla="*/ 1 h 100"/>
                <a:gd name="T58" fmla="*/ 1 w 202"/>
                <a:gd name="T59" fmla="*/ 0 h 100"/>
                <a:gd name="T60" fmla="*/ 2 w 202"/>
                <a:gd name="T61" fmla="*/ 1 h 100"/>
                <a:gd name="T62" fmla="*/ 3 w 202"/>
                <a:gd name="T63" fmla="*/ 1 h 100"/>
                <a:gd name="T64" fmla="*/ 4 w 202"/>
                <a:gd name="T65" fmla="*/ 1 h 100"/>
                <a:gd name="T66" fmla="*/ 4 w 202"/>
                <a:gd name="T67" fmla="*/ 1 h 100"/>
                <a:gd name="T68" fmla="*/ 5 w 202"/>
                <a:gd name="T69" fmla="*/ 1 h 100"/>
                <a:gd name="T70" fmla="*/ 5 w 202"/>
                <a:gd name="T71" fmla="*/ 1 h 100"/>
                <a:gd name="T72" fmla="*/ 5 w 202"/>
                <a:gd name="T73" fmla="*/ 1 h 100"/>
                <a:gd name="T74" fmla="*/ 6 w 202"/>
                <a:gd name="T75" fmla="*/ 2 h 100"/>
                <a:gd name="T76" fmla="*/ 6 w 202"/>
                <a:gd name="T77" fmla="*/ 2 h 100"/>
                <a:gd name="T78" fmla="*/ 8 w 202"/>
                <a:gd name="T79" fmla="*/ 2 h 100"/>
                <a:gd name="T80" fmla="*/ 9 w 202"/>
                <a:gd name="T81" fmla="*/ 2 h 100"/>
                <a:gd name="T82" fmla="*/ 10 w 202"/>
                <a:gd name="T83" fmla="*/ 2 h 100"/>
                <a:gd name="T84" fmla="*/ 10 w 202"/>
                <a:gd name="T85" fmla="*/ 2 h 100"/>
                <a:gd name="T86" fmla="*/ 11 w 202"/>
                <a:gd name="T87" fmla="*/ 1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9966"/>
            </a:solidFill>
            <a:ln w="9525">
              <a:noFill/>
              <a:round/>
              <a:headEnd/>
              <a:tailEnd/>
            </a:ln>
          </p:spPr>
          <p:txBody>
            <a:bodyPr/>
            <a:lstStyle/>
            <a:p>
              <a:endParaRPr lang="en-US"/>
            </a:p>
          </p:txBody>
        </p:sp>
        <p:sp>
          <p:nvSpPr>
            <p:cNvPr id="67763" name="Freeform 170"/>
            <p:cNvSpPr>
              <a:spLocks/>
            </p:cNvSpPr>
            <p:nvPr/>
          </p:nvSpPr>
          <p:spPr bwMode="auto">
            <a:xfrm>
              <a:off x="1215" y="1022"/>
              <a:ext cx="27" cy="22"/>
            </a:xfrm>
            <a:custGeom>
              <a:avLst/>
              <a:gdLst>
                <a:gd name="T0" fmla="*/ 3 w 40"/>
                <a:gd name="T1" fmla="*/ 1 h 37"/>
                <a:gd name="T2" fmla="*/ 3 w 40"/>
                <a:gd name="T3" fmla="*/ 1 h 37"/>
                <a:gd name="T4" fmla="*/ 3 w 40"/>
                <a:gd name="T5" fmla="*/ 1 h 37"/>
                <a:gd name="T6" fmla="*/ 3 w 40"/>
                <a:gd name="T7" fmla="*/ 1 h 37"/>
                <a:gd name="T8" fmla="*/ 3 w 40"/>
                <a:gd name="T9" fmla="*/ 1 h 37"/>
                <a:gd name="T10" fmla="*/ 2 w 40"/>
                <a:gd name="T11" fmla="*/ 1 h 37"/>
                <a:gd name="T12" fmla="*/ 2 w 40"/>
                <a:gd name="T13" fmla="*/ 2 h 37"/>
                <a:gd name="T14" fmla="*/ 1 w 40"/>
                <a:gd name="T15" fmla="*/ 2 h 37"/>
                <a:gd name="T16" fmla="*/ 1 w 40"/>
                <a:gd name="T17" fmla="*/ 2 h 37"/>
                <a:gd name="T18" fmla="*/ 1 w 40"/>
                <a:gd name="T19" fmla="*/ 1 h 37"/>
                <a:gd name="T20" fmla="*/ 1 w 40"/>
                <a:gd name="T21" fmla="*/ 1 h 37"/>
                <a:gd name="T22" fmla="*/ 1 w 40"/>
                <a:gd name="T23" fmla="*/ 1 h 37"/>
                <a:gd name="T24" fmla="*/ 1 w 40"/>
                <a:gd name="T25" fmla="*/ 1 h 37"/>
                <a:gd name="T26" fmla="*/ 1 w 40"/>
                <a:gd name="T27" fmla="*/ 1 h 37"/>
                <a:gd name="T28" fmla="*/ 0 w 40"/>
                <a:gd name="T29" fmla="*/ 1 h 37"/>
                <a:gd name="T30" fmla="*/ 1 w 40"/>
                <a:gd name="T31" fmla="*/ 1 h 37"/>
                <a:gd name="T32" fmla="*/ 1 w 40"/>
                <a:gd name="T33" fmla="*/ 1 h 37"/>
                <a:gd name="T34" fmla="*/ 1 w 40"/>
                <a:gd name="T35" fmla="*/ 1 h 37"/>
                <a:gd name="T36" fmla="*/ 1 w 40"/>
                <a:gd name="T37" fmla="*/ 1 h 37"/>
                <a:gd name="T38" fmla="*/ 2 w 40"/>
                <a:gd name="T39" fmla="*/ 0 h 37"/>
                <a:gd name="T40" fmla="*/ 2 w 40"/>
                <a:gd name="T41" fmla="*/ 1 h 37"/>
                <a:gd name="T42" fmla="*/ 3 w 40"/>
                <a:gd name="T43" fmla="*/ 1 h 37"/>
                <a:gd name="T44" fmla="*/ 3 w 40"/>
                <a:gd name="T45" fmla="*/ 1 h 37"/>
                <a:gd name="T46" fmla="*/ 3 w 40"/>
                <a:gd name="T47" fmla="*/ 1 h 37"/>
                <a:gd name="T48" fmla="*/ 3 w 40"/>
                <a:gd name="T49" fmla="*/ 1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9966"/>
            </a:solidFill>
            <a:ln w="9525">
              <a:noFill/>
              <a:round/>
              <a:headEnd/>
              <a:tailEnd/>
            </a:ln>
          </p:spPr>
          <p:txBody>
            <a:bodyPr/>
            <a:lstStyle/>
            <a:p>
              <a:endParaRPr lang="en-US"/>
            </a:p>
          </p:txBody>
        </p:sp>
        <p:sp>
          <p:nvSpPr>
            <p:cNvPr id="67764" name="Freeform 171"/>
            <p:cNvSpPr>
              <a:spLocks/>
            </p:cNvSpPr>
            <p:nvPr/>
          </p:nvSpPr>
          <p:spPr bwMode="auto">
            <a:xfrm flipV="1">
              <a:off x="1318" y="876"/>
              <a:ext cx="130" cy="194"/>
            </a:xfrm>
            <a:custGeom>
              <a:avLst/>
              <a:gdLst>
                <a:gd name="T0" fmla="*/ 6 w 201"/>
                <a:gd name="T1" fmla="*/ 14 h 319"/>
                <a:gd name="T2" fmla="*/ 6 w 201"/>
                <a:gd name="T3" fmla="*/ 15 h 319"/>
                <a:gd name="T4" fmla="*/ 6 w 201"/>
                <a:gd name="T5" fmla="*/ 16 h 319"/>
                <a:gd name="T6" fmla="*/ 6 w 201"/>
                <a:gd name="T7" fmla="*/ 16 h 319"/>
                <a:gd name="T8" fmla="*/ 9 w 201"/>
                <a:gd name="T9" fmla="*/ 16 h 319"/>
                <a:gd name="T10" fmla="*/ 10 w 201"/>
                <a:gd name="T11" fmla="*/ 16 h 319"/>
                <a:gd name="T12" fmla="*/ 12 w 201"/>
                <a:gd name="T13" fmla="*/ 16 h 319"/>
                <a:gd name="T14" fmla="*/ 14 w 201"/>
                <a:gd name="T15" fmla="*/ 16 h 319"/>
                <a:gd name="T16" fmla="*/ 14 w 201"/>
                <a:gd name="T17" fmla="*/ 15 h 319"/>
                <a:gd name="T18" fmla="*/ 14 w 201"/>
                <a:gd name="T19" fmla="*/ 14 h 319"/>
                <a:gd name="T20" fmla="*/ 12 w 201"/>
                <a:gd name="T21" fmla="*/ 13 h 319"/>
                <a:gd name="T22" fmla="*/ 14 w 201"/>
                <a:gd name="T23" fmla="*/ 13 h 319"/>
                <a:gd name="T24" fmla="*/ 14 w 201"/>
                <a:gd name="T25" fmla="*/ 12 h 319"/>
                <a:gd name="T26" fmla="*/ 14 w 201"/>
                <a:gd name="T27" fmla="*/ 11 h 319"/>
                <a:gd name="T28" fmla="*/ 14 w 201"/>
                <a:gd name="T29" fmla="*/ 10 h 319"/>
                <a:gd name="T30" fmla="*/ 12 w 201"/>
                <a:gd name="T31" fmla="*/ 9 h 319"/>
                <a:gd name="T32" fmla="*/ 14 w 201"/>
                <a:gd name="T33" fmla="*/ 7 h 319"/>
                <a:gd name="T34" fmla="*/ 14 w 201"/>
                <a:gd name="T35" fmla="*/ 6 h 319"/>
                <a:gd name="T36" fmla="*/ 14 w 201"/>
                <a:gd name="T37" fmla="*/ 4 h 319"/>
                <a:gd name="T38" fmla="*/ 15 w 201"/>
                <a:gd name="T39" fmla="*/ 2 h 319"/>
                <a:gd name="T40" fmla="*/ 14 w 201"/>
                <a:gd name="T41" fmla="*/ 2 h 319"/>
                <a:gd name="T42" fmla="*/ 14 w 201"/>
                <a:gd name="T43" fmla="*/ 1 h 319"/>
                <a:gd name="T44" fmla="*/ 14 w 201"/>
                <a:gd name="T45" fmla="*/ 1 h 319"/>
                <a:gd name="T46" fmla="*/ 14 w 201"/>
                <a:gd name="T47" fmla="*/ 1 h 319"/>
                <a:gd name="T48" fmla="*/ 12 w 201"/>
                <a:gd name="T49" fmla="*/ 1 h 319"/>
                <a:gd name="T50" fmla="*/ 12 w 201"/>
                <a:gd name="T51" fmla="*/ 0 h 319"/>
                <a:gd name="T52" fmla="*/ 12 w 201"/>
                <a:gd name="T53" fmla="*/ 1 h 319"/>
                <a:gd name="T54" fmla="*/ 10 w 201"/>
                <a:gd name="T55" fmla="*/ 1 h 319"/>
                <a:gd name="T56" fmla="*/ 10 w 201"/>
                <a:gd name="T57" fmla="*/ 1 h 319"/>
                <a:gd name="T58" fmla="*/ 9 w 201"/>
                <a:gd name="T59" fmla="*/ 1 h 319"/>
                <a:gd name="T60" fmla="*/ 8 w 201"/>
                <a:gd name="T61" fmla="*/ 1 h 319"/>
                <a:gd name="T62" fmla="*/ 6 w 201"/>
                <a:gd name="T63" fmla="*/ 1 h 319"/>
                <a:gd name="T64" fmla="*/ 6 w 201"/>
                <a:gd name="T65" fmla="*/ 2 h 319"/>
                <a:gd name="T66" fmla="*/ 5 w 201"/>
                <a:gd name="T67" fmla="*/ 3 h 319"/>
                <a:gd name="T68" fmla="*/ 4 w 201"/>
                <a:gd name="T69" fmla="*/ 4 h 319"/>
                <a:gd name="T70" fmla="*/ 3 w 201"/>
                <a:gd name="T71" fmla="*/ 4 h 319"/>
                <a:gd name="T72" fmla="*/ 3 w 201"/>
                <a:gd name="T73" fmla="*/ 5 h 319"/>
                <a:gd name="T74" fmla="*/ 3 w 201"/>
                <a:gd name="T75" fmla="*/ 6 h 319"/>
                <a:gd name="T76" fmla="*/ 3 w 201"/>
                <a:gd name="T77" fmla="*/ 7 h 319"/>
                <a:gd name="T78" fmla="*/ 3 w 201"/>
                <a:gd name="T79" fmla="*/ 7 h 319"/>
                <a:gd name="T80" fmla="*/ 2 w 201"/>
                <a:gd name="T81" fmla="*/ 6 h 319"/>
                <a:gd name="T82" fmla="*/ 2 w 201"/>
                <a:gd name="T83" fmla="*/ 6 h 319"/>
                <a:gd name="T84" fmla="*/ 1 w 201"/>
                <a:gd name="T85" fmla="*/ 7 h 319"/>
                <a:gd name="T86" fmla="*/ 0 w 201"/>
                <a:gd name="T87" fmla="*/ 9 h 319"/>
                <a:gd name="T88" fmla="*/ 1 w 201"/>
                <a:gd name="T89" fmla="*/ 10 h 319"/>
                <a:gd name="T90" fmla="*/ 1 w 201"/>
                <a:gd name="T91" fmla="*/ 10 h 319"/>
                <a:gd name="T92" fmla="*/ 2 w 201"/>
                <a:gd name="T93" fmla="*/ 10 h 319"/>
                <a:gd name="T94" fmla="*/ 2 w 201"/>
                <a:gd name="T95" fmla="*/ 11 h 319"/>
                <a:gd name="T96" fmla="*/ 2 w 201"/>
                <a:gd name="T97" fmla="*/ 11 h 319"/>
                <a:gd name="T98" fmla="*/ 3 w 201"/>
                <a:gd name="T99" fmla="*/ 12 h 319"/>
                <a:gd name="T100" fmla="*/ 5 w 201"/>
                <a:gd name="T101" fmla="*/ 12 h 319"/>
                <a:gd name="T102" fmla="*/ 6 w 201"/>
                <a:gd name="T103" fmla="*/ 12 h 319"/>
                <a:gd name="T104" fmla="*/ 7 w 201"/>
                <a:gd name="T105" fmla="*/ 12 h 319"/>
                <a:gd name="T106" fmla="*/ 8 w 201"/>
                <a:gd name="T107" fmla="*/ 13 h 319"/>
                <a:gd name="T108" fmla="*/ 8 w 201"/>
                <a:gd name="T109" fmla="*/ 13 h 319"/>
                <a:gd name="T110" fmla="*/ 6 w 201"/>
                <a:gd name="T111" fmla="*/ 13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319"/>
                <a:gd name="T170" fmla="*/ 201 w 201"/>
                <a:gd name="T171" fmla="*/ 319 h 3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9966"/>
            </a:solidFill>
            <a:ln w="9525">
              <a:noFill/>
              <a:round/>
              <a:headEnd/>
              <a:tailEnd/>
            </a:ln>
          </p:spPr>
          <p:txBody>
            <a:bodyPr/>
            <a:lstStyle/>
            <a:p>
              <a:endParaRPr lang="en-US"/>
            </a:p>
          </p:txBody>
        </p:sp>
        <p:sp>
          <p:nvSpPr>
            <p:cNvPr id="67765" name="Freeform 172"/>
            <p:cNvSpPr>
              <a:spLocks/>
            </p:cNvSpPr>
            <p:nvPr/>
          </p:nvSpPr>
          <p:spPr bwMode="auto">
            <a:xfrm>
              <a:off x="1320" y="1038"/>
              <a:ext cx="23" cy="10"/>
            </a:xfrm>
            <a:custGeom>
              <a:avLst/>
              <a:gdLst>
                <a:gd name="T0" fmla="*/ 3 w 34"/>
                <a:gd name="T1" fmla="*/ 0 h 18"/>
                <a:gd name="T2" fmla="*/ 3 w 34"/>
                <a:gd name="T3" fmla="*/ 1 h 18"/>
                <a:gd name="T4" fmla="*/ 3 w 34"/>
                <a:gd name="T5" fmla="*/ 1 h 18"/>
                <a:gd name="T6" fmla="*/ 3 w 34"/>
                <a:gd name="T7" fmla="*/ 1 h 18"/>
                <a:gd name="T8" fmla="*/ 3 w 34"/>
                <a:gd name="T9" fmla="*/ 1 h 18"/>
                <a:gd name="T10" fmla="*/ 2 w 34"/>
                <a:gd name="T11" fmla="*/ 1 h 18"/>
                <a:gd name="T12" fmla="*/ 2 w 34"/>
                <a:gd name="T13" fmla="*/ 1 h 18"/>
                <a:gd name="T14" fmla="*/ 2 w 34"/>
                <a:gd name="T15" fmla="*/ 1 h 18"/>
                <a:gd name="T16" fmla="*/ 1 w 34"/>
                <a:gd name="T17" fmla="*/ 1 h 18"/>
                <a:gd name="T18" fmla="*/ 1 w 34"/>
                <a:gd name="T19" fmla="*/ 1 h 18"/>
                <a:gd name="T20" fmla="*/ 0 w 34"/>
                <a:gd name="T21" fmla="*/ 1 h 18"/>
                <a:gd name="T22" fmla="*/ 0 w 34"/>
                <a:gd name="T23" fmla="*/ 1 h 18"/>
                <a:gd name="T24" fmla="*/ 1 w 34"/>
                <a:gd name="T25" fmla="*/ 1 h 18"/>
                <a:gd name="T26" fmla="*/ 1 w 34"/>
                <a:gd name="T27" fmla="*/ 1 h 18"/>
                <a:gd name="T28" fmla="*/ 2 w 34"/>
                <a:gd name="T29" fmla="*/ 1 h 18"/>
                <a:gd name="T30" fmla="*/ 3 w 34"/>
                <a:gd name="T31" fmla="*/ 1 h 18"/>
                <a:gd name="T32" fmla="*/ 3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9966"/>
            </a:solidFill>
            <a:ln w="9525">
              <a:noFill/>
              <a:round/>
              <a:headEnd/>
              <a:tailEnd/>
            </a:ln>
          </p:spPr>
          <p:txBody>
            <a:bodyPr/>
            <a:lstStyle/>
            <a:p>
              <a:endParaRPr lang="en-US"/>
            </a:p>
          </p:txBody>
        </p:sp>
        <p:sp>
          <p:nvSpPr>
            <p:cNvPr id="67766" name="Freeform 173"/>
            <p:cNvSpPr>
              <a:spLocks/>
            </p:cNvSpPr>
            <p:nvPr/>
          </p:nvSpPr>
          <p:spPr bwMode="auto">
            <a:xfrm>
              <a:off x="1310" y="1010"/>
              <a:ext cx="19" cy="28"/>
            </a:xfrm>
            <a:custGeom>
              <a:avLst/>
              <a:gdLst>
                <a:gd name="T0" fmla="*/ 1 w 34"/>
                <a:gd name="T1" fmla="*/ 1 h 46"/>
                <a:gd name="T2" fmla="*/ 1 w 34"/>
                <a:gd name="T3" fmla="*/ 1 h 46"/>
                <a:gd name="T4" fmla="*/ 1 w 34"/>
                <a:gd name="T5" fmla="*/ 1 h 46"/>
                <a:gd name="T6" fmla="*/ 1 w 34"/>
                <a:gd name="T7" fmla="*/ 0 h 46"/>
                <a:gd name="T8" fmla="*/ 1 w 34"/>
                <a:gd name="T9" fmla="*/ 0 h 46"/>
                <a:gd name="T10" fmla="*/ 1 w 34"/>
                <a:gd name="T11" fmla="*/ 1 h 46"/>
                <a:gd name="T12" fmla="*/ 0 w 34"/>
                <a:gd name="T13" fmla="*/ 1 h 46"/>
                <a:gd name="T14" fmla="*/ 1 w 34"/>
                <a:gd name="T15" fmla="*/ 1 h 46"/>
                <a:gd name="T16" fmla="*/ 1 w 34"/>
                <a:gd name="T17" fmla="*/ 1 h 46"/>
                <a:gd name="T18" fmla="*/ 1 w 34"/>
                <a:gd name="T19" fmla="*/ 1 h 46"/>
                <a:gd name="T20" fmla="*/ 1 w 34"/>
                <a:gd name="T21" fmla="*/ 2 h 46"/>
                <a:gd name="T22" fmla="*/ 1 w 34"/>
                <a:gd name="T23" fmla="*/ 2 h 46"/>
                <a:gd name="T24" fmla="*/ 1 w 34"/>
                <a:gd name="T25" fmla="*/ 2 h 46"/>
                <a:gd name="T26" fmla="*/ 1 w 34"/>
                <a:gd name="T27" fmla="*/ 2 h 46"/>
                <a:gd name="T28" fmla="*/ 1 w 34"/>
                <a:gd name="T29" fmla="*/ 2 h 46"/>
                <a:gd name="T30" fmla="*/ 1 w 34"/>
                <a:gd name="T31" fmla="*/ 2 h 46"/>
                <a:gd name="T32" fmla="*/ 1 w 34"/>
                <a:gd name="T33" fmla="*/ 2 h 46"/>
                <a:gd name="T34" fmla="*/ 1 w 34"/>
                <a:gd name="T35" fmla="*/ 1 h 46"/>
                <a:gd name="T36" fmla="*/ 1 w 34"/>
                <a:gd name="T37" fmla="*/ 1 h 46"/>
                <a:gd name="T38" fmla="*/ 1 w 34"/>
                <a:gd name="T39" fmla="*/ 1 h 46"/>
                <a:gd name="T40" fmla="*/ 1 w 34"/>
                <a:gd name="T41" fmla="*/ 1 h 46"/>
                <a:gd name="T42" fmla="*/ 1 w 34"/>
                <a:gd name="T43" fmla="*/ 1 h 46"/>
                <a:gd name="T44" fmla="*/ 1 w 34"/>
                <a:gd name="T45" fmla="*/ 1 h 46"/>
                <a:gd name="T46" fmla="*/ 1 w 34"/>
                <a:gd name="T47" fmla="*/ 1 h 46"/>
                <a:gd name="T48" fmla="*/ 1 w 34"/>
                <a:gd name="T49" fmla="*/ 1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9966"/>
            </a:solidFill>
            <a:ln w="9525">
              <a:noFill/>
              <a:round/>
              <a:headEnd/>
              <a:tailEnd/>
            </a:ln>
          </p:spPr>
          <p:txBody>
            <a:bodyPr/>
            <a:lstStyle/>
            <a:p>
              <a:endParaRPr lang="en-US"/>
            </a:p>
          </p:txBody>
        </p:sp>
        <p:sp>
          <p:nvSpPr>
            <p:cNvPr id="67767" name="Freeform 174"/>
            <p:cNvSpPr>
              <a:spLocks/>
            </p:cNvSpPr>
            <p:nvPr/>
          </p:nvSpPr>
          <p:spPr bwMode="auto">
            <a:xfrm>
              <a:off x="1269" y="997"/>
              <a:ext cx="36" cy="41"/>
            </a:xfrm>
            <a:custGeom>
              <a:avLst/>
              <a:gdLst>
                <a:gd name="T0" fmla="*/ 2 w 58"/>
                <a:gd name="T1" fmla="*/ 2 h 67"/>
                <a:gd name="T2" fmla="*/ 3 w 58"/>
                <a:gd name="T3" fmla="*/ 2 h 67"/>
                <a:gd name="T4" fmla="*/ 4 w 58"/>
                <a:gd name="T5" fmla="*/ 2 h 67"/>
                <a:gd name="T6" fmla="*/ 4 w 58"/>
                <a:gd name="T7" fmla="*/ 2 h 67"/>
                <a:gd name="T8" fmla="*/ 4 w 58"/>
                <a:gd name="T9" fmla="*/ 4 h 67"/>
                <a:gd name="T10" fmla="*/ 3 w 58"/>
                <a:gd name="T11" fmla="*/ 4 h 67"/>
                <a:gd name="T12" fmla="*/ 2 w 58"/>
                <a:gd name="T13" fmla="*/ 4 h 67"/>
                <a:gd name="T14" fmla="*/ 2 w 58"/>
                <a:gd name="T15" fmla="*/ 4 h 67"/>
                <a:gd name="T16" fmla="*/ 2 w 58"/>
                <a:gd name="T17" fmla="*/ 4 h 67"/>
                <a:gd name="T18" fmla="*/ 2 w 58"/>
                <a:gd name="T19" fmla="*/ 4 h 67"/>
                <a:gd name="T20" fmla="*/ 2 w 58"/>
                <a:gd name="T21" fmla="*/ 4 h 67"/>
                <a:gd name="T22" fmla="*/ 1 w 58"/>
                <a:gd name="T23" fmla="*/ 3 h 67"/>
                <a:gd name="T24" fmla="*/ 1 w 58"/>
                <a:gd name="T25" fmla="*/ 2 h 67"/>
                <a:gd name="T26" fmla="*/ 1 w 58"/>
                <a:gd name="T27" fmla="*/ 2 h 67"/>
                <a:gd name="T28" fmla="*/ 1 w 58"/>
                <a:gd name="T29" fmla="*/ 2 h 67"/>
                <a:gd name="T30" fmla="*/ 1 w 58"/>
                <a:gd name="T31" fmla="*/ 2 h 67"/>
                <a:gd name="T32" fmla="*/ 1 w 58"/>
                <a:gd name="T33" fmla="*/ 2 h 67"/>
                <a:gd name="T34" fmla="*/ 1 w 58"/>
                <a:gd name="T35" fmla="*/ 2 h 67"/>
                <a:gd name="T36" fmla="*/ 1 w 58"/>
                <a:gd name="T37" fmla="*/ 2 h 67"/>
                <a:gd name="T38" fmla="*/ 1 w 58"/>
                <a:gd name="T39" fmla="*/ 2 h 67"/>
                <a:gd name="T40" fmla="*/ 1 w 58"/>
                <a:gd name="T41" fmla="*/ 1 h 67"/>
                <a:gd name="T42" fmla="*/ 1 w 58"/>
                <a:gd name="T43" fmla="*/ 1 h 67"/>
                <a:gd name="T44" fmla="*/ 1 w 58"/>
                <a:gd name="T45" fmla="*/ 1 h 67"/>
                <a:gd name="T46" fmla="*/ 0 w 58"/>
                <a:gd name="T47" fmla="*/ 1 h 67"/>
                <a:gd name="T48" fmla="*/ 1 w 58"/>
                <a:gd name="T49" fmla="*/ 0 h 67"/>
                <a:gd name="T50" fmla="*/ 1 w 58"/>
                <a:gd name="T51" fmla="*/ 0 h 67"/>
                <a:gd name="T52" fmla="*/ 1 w 58"/>
                <a:gd name="T53" fmla="*/ 0 h 67"/>
                <a:gd name="T54" fmla="*/ 1 w 58"/>
                <a:gd name="T55" fmla="*/ 1 h 67"/>
                <a:gd name="T56" fmla="*/ 1 w 58"/>
                <a:gd name="T57" fmla="*/ 1 h 67"/>
                <a:gd name="T58" fmla="*/ 1 w 58"/>
                <a:gd name="T59" fmla="*/ 1 h 67"/>
                <a:gd name="T60" fmla="*/ 2 w 58"/>
                <a:gd name="T61" fmla="*/ 1 h 67"/>
                <a:gd name="T62" fmla="*/ 2 w 58"/>
                <a:gd name="T63" fmla="*/ 1 h 67"/>
                <a:gd name="T64" fmla="*/ 2 w 58"/>
                <a:gd name="T65" fmla="*/ 1 h 67"/>
                <a:gd name="T66" fmla="*/ 2 w 58"/>
                <a:gd name="T67" fmla="*/ 1 h 67"/>
                <a:gd name="T68" fmla="*/ 2 w 58"/>
                <a:gd name="T69" fmla="*/ 1 h 67"/>
                <a:gd name="T70" fmla="*/ 2 w 58"/>
                <a:gd name="T71" fmla="*/ 1 h 67"/>
                <a:gd name="T72" fmla="*/ 2 w 58"/>
                <a:gd name="T73" fmla="*/ 2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9966"/>
            </a:solidFill>
            <a:ln w="9525">
              <a:noFill/>
              <a:round/>
              <a:headEnd/>
              <a:tailEnd/>
            </a:ln>
          </p:spPr>
          <p:txBody>
            <a:bodyPr/>
            <a:lstStyle/>
            <a:p>
              <a:endParaRPr lang="en-US"/>
            </a:p>
          </p:txBody>
        </p:sp>
        <p:sp>
          <p:nvSpPr>
            <p:cNvPr id="67768" name="Freeform 175"/>
            <p:cNvSpPr>
              <a:spLocks/>
            </p:cNvSpPr>
            <p:nvPr/>
          </p:nvSpPr>
          <p:spPr bwMode="auto">
            <a:xfrm>
              <a:off x="1123" y="1145"/>
              <a:ext cx="163" cy="142"/>
            </a:xfrm>
            <a:custGeom>
              <a:avLst/>
              <a:gdLst>
                <a:gd name="T0" fmla="*/ 20 w 249"/>
                <a:gd name="T1" fmla="*/ 9 h 231"/>
                <a:gd name="T2" fmla="*/ 18 w 249"/>
                <a:gd name="T3" fmla="*/ 10 h 231"/>
                <a:gd name="T4" fmla="*/ 18 w 249"/>
                <a:gd name="T5" fmla="*/ 10 h 231"/>
                <a:gd name="T6" fmla="*/ 18 w 249"/>
                <a:gd name="T7" fmla="*/ 12 h 231"/>
                <a:gd name="T8" fmla="*/ 16 w 249"/>
                <a:gd name="T9" fmla="*/ 12 h 231"/>
                <a:gd name="T10" fmla="*/ 14 w 249"/>
                <a:gd name="T11" fmla="*/ 11 h 231"/>
                <a:gd name="T12" fmla="*/ 13 w 249"/>
                <a:gd name="T13" fmla="*/ 10 h 231"/>
                <a:gd name="T14" fmla="*/ 12 w 249"/>
                <a:gd name="T15" fmla="*/ 10 h 231"/>
                <a:gd name="T16" fmla="*/ 10 w 249"/>
                <a:gd name="T17" fmla="*/ 12 h 231"/>
                <a:gd name="T18" fmla="*/ 7 w 249"/>
                <a:gd name="T19" fmla="*/ 12 h 231"/>
                <a:gd name="T20" fmla="*/ 6 w 249"/>
                <a:gd name="T21" fmla="*/ 12 h 231"/>
                <a:gd name="T22" fmla="*/ 4 w 249"/>
                <a:gd name="T23" fmla="*/ 12 h 231"/>
                <a:gd name="T24" fmla="*/ 3 w 249"/>
                <a:gd name="T25" fmla="*/ 11 h 231"/>
                <a:gd name="T26" fmla="*/ 2 w 249"/>
                <a:gd name="T27" fmla="*/ 9 h 231"/>
                <a:gd name="T28" fmla="*/ 1 w 249"/>
                <a:gd name="T29" fmla="*/ 9 h 231"/>
                <a:gd name="T30" fmla="*/ 1 w 249"/>
                <a:gd name="T31" fmla="*/ 7 h 231"/>
                <a:gd name="T32" fmla="*/ 2 w 249"/>
                <a:gd name="T33" fmla="*/ 7 h 231"/>
                <a:gd name="T34" fmla="*/ 5 w 249"/>
                <a:gd name="T35" fmla="*/ 7 h 231"/>
                <a:gd name="T36" fmla="*/ 7 w 249"/>
                <a:gd name="T37" fmla="*/ 9 h 231"/>
                <a:gd name="T38" fmla="*/ 7 w 249"/>
                <a:gd name="T39" fmla="*/ 7 h 231"/>
                <a:gd name="T40" fmla="*/ 3 w 249"/>
                <a:gd name="T41" fmla="*/ 6 h 231"/>
                <a:gd name="T42" fmla="*/ 1 w 249"/>
                <a:gd name="T43" fmla="*/ 6 h 231"/>
                <a:gd name="T44" fmla="*/ 1 w 249"/>
                <a:gd name="T45" fmla="*/ 5 h 231"/>
                <a:gd name="T46" fmla="*/ 2 w 249"/>
                <a:gd name="T47" fmla="*/ 4 h 231"/>
                <a:gd name="T48" fmla="*/ 1 w 249"/>
                <a:gd name="T49" fmla="*/ 4 h 231"/>
                <a:gd name="T50" fmla="*/ 1 w 249"/>
                <a:gd name="T51" fmla="*/ 2 h 231"/>
                <a:gd name="T52" fmla="*/ 2 w 249"/>
                <a:gd name="T53" fmla="*/ 1 h 231"/>
                <a:gd name="T54" fmla="*/ 2 w 249"/>
                <a:gd name="T55" fmla="*/ 1 h 231"/>
                <a:gd name="T56" fmla="*/ 4 w 249"/>
                <a:gd name="T57" fmla="*/ 1 h 231"/>
                <a:gd name="T58" fmla="*/ 7 w 249"/>
                <a:gd name="T59" fmla="*/ 1 h 231"/>
                <a:gd name="T60" fmla="*/ 7 w 249"/>
                <a:gd name="T61" fmla="*/ 1 h 231"/>
                <a:gd name="T62" fmla="*/ 8 w 249"/>
                <a:gd name="T63" fmla="*/ 1 h 231"/>
                <a:gd name="T64" fmla="*/ 10 w 249"/>
                <a:gd name="T65" fmla="*/ 2 h 231"/>
                <a:gd name="T66" fmla="*/ 10 w 249"/>
                <a:gd name="T67" fmla="*/ 1 h 231"/>
                <a:gd name="T68" fmla="*/ 12 w 249"/>
                <a:gd name="T69" fmla="*/ 2 h 231"/>
                <a:gd name="T70" fmla="*/ 12 w 249"/>
                <a:gd name="T71" fmla="*/ 4 h 231"/>
                <a:gd name="T72" fmla="*/ 12 w 249"/>
                <a:gd name="T73" fmla="*/ 2 h 231"/>
                <a:gd name="T74" fmla="*/ 12 w 249"/>
                <a:gd name="T75" fmla="*/ 1 h 231"/>
                <a:gd name="T76" fmla="*/ 13 w 249"/>
                <a:gd name="T77" fmla="*/ 1 h 231"/>
                <a:gd name="T78" fmla="*/ 14 w 249"/>
                <a:gd name="T79" fmla="*/ 1 h 231"/>
                <a:gd name="T80" fmla="*/ 13 w 249"/>
                <a:gd name="T81" fmla="*/ 1 h 231"/>
                <a:gd name="T82" fmla="*/ 16 w 249"/>
                <a:gd name="T83" fmla="*/ 1 h 231"/>
                <a:gd name="T84" fmla="*/ 17 w 249"/>
                <a:gd name="T85" fmla="*/ 1 h 231"/>
                <a:gd name="T86" fmla="*/ 16 w 249"/>
                <a:gd name="T87" fmla="*/ 2 h 231"/>
                <a:gd name="T88" fmla="*/ 16 w 249"/>
                <a:gd name="T89" fmla="*/ 4 h 231"/>
                <a:gd name="T90" fmla="*/ 16 w 249"/>
                <a:gd name="T91" fmla="*/ 6 h 231"/>
                <a:gd name="T92" fmla="*/ 16 w 249"/>
                <a:gd name="T93" fmla="*/ 6 h 231"/>
                <a:gd name="T94" fmla="*/ 17 w 249"/>
                <a:gd name="T95" fmla="*/ 7 h 231"/>
                <a:gd name="T96" fmla="*/ 18 w 249"/>
                <a:gd name="T97" fmla="*/ 9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9966"/>
            </a:solidFill>
            <a:ln w="9525">
              <a:noFill/>
              <a:round/>
              <a:headEnd/>
              <a:tailEnd/>
            </a:ln>
          </p:spPr>
          <p:txBody>
            <a:bodyPr/>
            <a:lstStyle/>
            <a:p>
              <a:endParaRPr lang="en-US"/>
            </a:p>
          </p:txBody>
        </p:sp>
        <p:sp>
          <p:nvSpPr>
            <p:cNvPr id="67769" name="Freeform 176"/>
            <p:cNvSpPr>
              <a:spLocks/>
            </p:cNvSpPr>
            <p:nvPr/>
          </p:nvSpPr>
          <p:spPr bwMode="auto">
            <a:xfrm>
              <a:off x="1668" y="3011"/>
              <a:ext cx="243" cy="610"/>
            </a:xfrm>
            <a:custGeom>
              <a:avLst/>
              <a:gdLst>
                <a:gd name="T0" fmla="*/ 1152 w 146"/>
                <a:gd name="T1" fmla="*/ 151 h 367"/>
                <a:gd name="T2" fmla="*/ 1443 w 146"/>
                <a:gd name="T3" fmla="*/ 0 h 367"/>
                <a:gd name="T4" fmla="*/ 1638 w 146"/>
                <a:gd name="T5" fmla="*/ 346 h 367"/>
                <a:gd name="T6" fmla="*/ 2274 w 146"/>
                <a:gd name="T7" fmla="*/ 658 h 367"/>
                <a:gd name="T8" fmla="*/ 2343 w 146"/>
                <a:gd name="T9" fmla="*/ 1014 h 367"/>
                <a:gd name="T10" fmla="*/ 2463 w 146"/>
                <a:gd name="T11" fmla="*/ 1207 h 367"/>
                <a:gd name="T12" fmla="*/ 3097 w 146"/>
                <a:gd name="T13" fmla="*/ 901 h 367"/>
                <a:gd name="T14" fmla="*/ 2978 w 146"/>
                <a:gd name="T15" fmla="*/ 1345 h 367"/>
                <a:gd name="T16" fmla="*/ 2423 w 146"/>
                <a:gd name="T17" fmla="*/ 1787 h 367"/>
                <a:gd name="T18" fmla="*/ 2274 w 146"/>
                <a:gd name="T19" fmla="*/ 2089 h 367"/>
                <a:gd name="T20" fmla="*/ 2343 w 146"/>
                <a:gd name="T21" fmla="*/ 2546 h 367"/>
                <a:gd name="T22" fmla="*/ 2493 w 146"/>
                <a:gd name="T23" fmla="*/ 2719 h 367"/>
                <a:gd name="T24" fmla="*/ 2232 w 146"/>
                <a:gd name="T25" fmla="*/ 2719 h 367"/>
                <a:gd name="T26" fmla="*/ 2656 w 146"/>
                <a:gd name="T27" fmla="*/ 2970 h 367"/>
                <a:gd name="T28" fmla="*/ 2596 w 146"/>
                <a:gd name="T29" fmla="*/ 3412 h 367"/>
                <a:gd name="T30" fmla="*/ 2365 w 146"/>
                <a:gd name="T31" fmla="*/ 3564 h 367"/>
                <a:gd name="T32" fmla="*/ 1789 w 146"/>
                <a:gd name="T33" fmla="*/ 3756 h 367"/>
                <a:gd name="T34" fmla="*/ 1465 w 146"/>
                <a:gd name="T35" fmla="*/ 4257 h 367"/>
                <a:gd name="T36" fmla="*/ 1188 w 146"/>
                <a:gd name="T37" fmla="*/ 4368 h 367"/>
                <a:gd name="T38" fmla="*/ 1313 w 146"/>
                <a:gd name="T39" fmla="*/ 4556 h 367"/>
                <a:gd name="T40" fmla="*/ 1118 w 146"/>
                <a:gd name="T41" fmla="*/ 5023 h 367"/>
                <a:gd name="T42" fmla="*/ 706 w 146"/>
                <a:gd name="T43" fmla="*/ 5500 h 367"/>
                <a:gd name="T44" fmla="*/ 742 w 146"/>
                <a:gd name="T45" fmla="*/ 5771 h 367"/>
                <a:gd name="T46" fmla="*/ 900 w 146"/>
                <a:gd name="T47" fmla="*/ 5950 h 367"/>
                <a:gd name="T48" fmla="*/ 806 w 146"/>
                <a:gd name="T49" fmla="*/ 6326 h 367"/>
                <a:gd name="T50" fmla="*/ 554 w 146"/>
                <a:gd name="T51" fmla="*/ 6708 h 367"/>
                <a:gd name="T52" fmla="*/ 291 w 146"/>
                <a:gd name="T53" fmla="*/ 7076 h 367"/>
                <a:gd name="T54" fmla="*/ 612 w 146"/>
                <a:gd name="T55" fmla="*/ 7739 h 367"/>
                <a:gd name="T56" fmla="*/ 153 w 146"/>
                <a:gd name="T57" fmla="*/ 7263 h 367"/>
                <a:gd name="T58" fmla="*/ 22 w 146"/>
                <a:gd name="T59" fmla="*/ 7127 h 367"/>
                <a:gd name="T60" fmla="*/ 0 w 146"/>
                <a:gd name="T61" fmla="*/ 6456 h 367"/>
                <a:gd name="T62" fmla="*/ 516 w 146"/>
                <a:gd name="T63" fmla="*/ 3251 h 367"/>
                <a:gd name="T64" fmla="*/ 255 w 146"/>
                <a:gd name="T65" fmla="*/ 4715 h 367"/>
                <a:gd name="T66" fmla="*/ 742 w 146"/>
                <a:gd name="T67" fmla="*/ 1843 h 367"/>
                <a:gd name="T68" fmla="*/ 997 w 146"/>
                <a:gd name="T69" fmla="*/ 1094 h 367"/>
                <a:gd name="T70" fmla="*/ 1213 w 146"/>
                <a:gd name="T71" fmla="*/ 693 h 367"/>
                <a:gd name="T72" fmla="*/ 1152 w 146"/>
                <a:gd name="T73" fmla="*/ 151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C0C0C0"/>
            </a:solidFill>
            <a:ln w="9525">
              <a:noFill/>
              <a:round/>
              <a:headEnd/>
              <a:tailEnd/>
            </a:ln>
          </p:spPr>
          <p:txBody>
            <a:bodyPr/>
            <a:lstStyle/>
            <a:p>
              <a:endParaRPr lang="en-US"/>
            </a:p>
          </p:txBody>
        </p:sp>
        <p:sp>
          <p:nvSpPr>
            <p:cNvPr id="67770" name="Freeform 177"/>
            <p:cNvSpPr>
              <a:spLocks/>
            </p:cNvSpPr>
            <p:nvPr/>
          </p:nvSpPr>
          <p:spPr bwMode="auto">
            <a:xfrm>
              <a:off x="1742" y="2431"/>
              <a:ext cx="22" cy="11"/>
            </a:xfrm>
            <a:custGeom>
              <a:avLst/>
              <a:gdLst>
                <a:gd name="T0" fmla="*/ 2 w 23"/>
                <a:gd name="T1" fmla="*/ 0 h 18"/>
                <a:gd name="T2" fmla="*/ 17 w 23"/>
                <a:gd name="T3" fmla="*/ 1 h 18"/>
                <a:gd name="T4" fmla="*/ 15 w 23"/>
                <a:gd name="T5" fmla="*/ 1 h 18"/>
                <a:gd name="T6" fmla="*/ 0 w 23"/>
                <a:gd name="T7" fmla="*/ 1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solidFill>
              <a:srgbClr val="C0C0C0"/>
            </a:solidFill>
            <a:ln w="6350">
              <a:noFill/>
              <a:round/>
              <a:headEnd/>
              <a:tailEnd/>
            </a:ln>
          </p:spPr>
          <p:txBody>
            <a:bodyPr/>
            <a:lstStyle/>
            <a:p>
              <a:endParaRPr lang="en-US"/>
            </a:p>
          </p:txBody>
        </p:sp>
        <p:sp>
          <p:nvSpPr>
            <p:cNvPr id="67771" name="Freeform 178"/>
            <p:cNvSpPr>
              <a:spLocks/>
            </p:cNvSpPr>
            <p:nvPr/>
          </p:nvSpPr>
          <p:spPr bwMode="auto">
            <a:xfrm>
              <a:off x="4296" y="2575"/>
              <a:ext cx="70" cy="80"/>
            </a:xfrm>
            <a:custGeom>
              <a:avLst/>
              <a:gdLst>
                <a:gd name="T0" fmla="*/ 0 w 675"/>
                <a:gd name="T1" fmla="*/ 0 h 773"/>
                <a:gd name="T2" fmla="*/ 0 w 675"/>
                <a:gd name="T3" fmla="*/ 0 h 773"/>
                <a:gd name="T4" fmla="*/ 0 w 675"/>
                <a:gd name="T5" fmla="*/ 0 h 773"/>
                <a:gd name="T6" fmla="*/ 0 w 675"/>
                <a:gd name="T7" fmla="*/ 0 h 773"/>
                <a:gd name="T8" fmla="*/ 0 w 675"/>
                <a:gd name="T9" fmla="*/ 0 h 773"/>
                <a:gd name="T10" fmla="*/ 0 w 675"/>
                <a:gd name="T11" fmla="*/ 0 h 773"/>
                <a:gd name="T12" fmla="*/ 0 w 675"/>
                <a:gd name="T13" fmla="*/ 0 h 773"/>
                <a:gd name="T14" fmla="*/ 0 w 675"/>
                <a:gd name="T15" fmla="*/ 0 h 773"/>
                <a:gd name="T16" fmla="*/ 0 w 675"/>
                <a:gd name="T17" fmla="*/ 0 h 773"/>
                <a:gd name="T18" fmla="*/ 0 w 675"/>
                <a:gd name="T19" fmla="*/ 0 h 773"/>
                <a:gd name="T20" fmla="*/ 0 w 675"/>
                <a:gd name="T21" fmla="*/ 0 h 773"/>
                <a:gd name="T22" fmla="*/ 0 w 675"/>
                <a:gd name="T23" fmla="*/ 0 h 773"/>
                <a:gd name="T24" fmla="*/ 0 w 675"/>
                <a:gd name="T25" fmla="*/ 0 h 773"/>
                <a:gd name="T26" fmla="*/ 0 w 675"/>
                <a:gd name="T27" fmla="*/ 0 h 773"/>
                <a:gd name="T28" fmla="*/ 0 w 675"/>
                <a:gd name="T29" fmla="*/ 0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C0C0C0"/>
            </a:solidFill>
            <a:ln w="9525">
              <a:noFill/>
              <a:round/>
              <a:headEnd/>
              <a:tailEnd/>
            </a:ln>
          </p:spPr>
          <p:txBody>
            <a:bodyPr/>
            <a:lstStyle/>
            <a:p>
              <a:endParaRPr lang="en-US"/>
            </a:p>
          </p:txBody>
        </p:sp>
        <p:sp>
          <p:nvSpPr>
            <p:cNvPr id="67772" name="Freeform 179"/>
            <p:cNvSpPr>
              <a:spLocks/>
            </p:cNvSpPr>
            <p:nvPr/>
          </p:nvSpPr>
          <p:spPr bwMode="auto">
            <a:xfrm>
              <a:off x="2370" y="1363"/>
              <a:ext cx="79" cy="30"/>
            </a:xfrm>
            <a:custGeom>
              <a:avLst/>
              <a:gdLst>
                <a:gd name="T0" fmla="*/ 1 w 114"/>
                <a:gd name="T1" fmla="*/ 0 h 54"/>
                <a:gd name="T2" fmla="*/ 3 w 114"/>
                <a:gd name="T3" fmla="*/ 1 h 54"/>
                <a:gd name="T4" fmla="*/ 6 w 114"/>
                <a:gd name="T5" fmla="*/ 1 h 54"/>
                <a:gd name="T6" fmla="*/ 10 w 114"/>
                <a:gd name="T7" fmla="*/ 0 h 54"/>
                <a:gd name="T8" fmla="*/ 12 w 114"/>
                <a:gd name="T9" fmla="*/ 1 h 54"/>
                <a:gd name="T10" fmla="*/ 10 w 114"/>
                <a:gd name="T11" fmla="*/ 1 h 54"/>
                <a:gd name="T12" fmla="*/ 8 w 114"/>
                <a:gd name="T13" fmla="*/ 2 h 54"/>
                <a:gd name="T14" fmla="*/ 3 w 114"/>
                <a:gd name="T15" fmla="*/ 1 h 54"/>
                <a:gd name="T16" fmla="*/ 1 w 114"/>
                <a:gd name="T17" fmla="*/ 1 h 54"/>
                <a:gd name="T18" fmla="*/ 3 w 114"/>
                <a:gd name="T19" fmla="*/ 1 h 54"/>
                <a:gd name="T20" fmla="*/ 2 w 114"/>
                <a:gd name="T21" fmla="*/ 1 h 54"/>
                <a:gd name="T22" fmla="*/ 0 w 114"/>
                <a:gd name="T23" fmla="*/ 1 h 54"/>
                <a:gd name="T24" fmla="*/ 1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3366FF"/>
            </a:solidFill>
            <a:ln w="9525">
              <a:noFill/>
              <a:round/>
              <a:headEnd/>
              <a:tailEnd/>
            </a:ln>
          </p:spPr>
          <p:txBody>
            <a:bodyPr anchor="ctr"/>
            <a:lstStyle/>
            <a:p>
              <a:endParaRPr lang="en-US"/>
            </a:p>
          </p:txBody>
        </p:sp>
        <p:sp>
          <p:nvSpPr>
            <p:cNvPr id="67773" name="Freeform 180"/>
            <p:cNvSpPr>
              <a:spLocks/>
            </p:cNvSpPr>
            <p:nvPr/>
          </p:nvSpPr>
          <p:spPr bwMode="auto">
            <a:xfrm>
              <a:off x="4775" y="2648"/>
              <a:ext cx="130" cy="111"/>
            </a:xfrm>
            <a:custGeom>
              <a:avLst/>
              <a:gdLst>
                <a:gd name="T0" fmla="*/ 0 w 575"/>
                <a:gd name="T1" fmla="*/ 0 h 488"/>
                <a:gd name="T2" fmla="*/ 0 w 575"/>
                <a:gd name="T3" fmla="*/ 0 h 488"/>
                <a:gd name="T4" fmla="*/ 0 w 575"/>
                <a:gd name="T5" fmla="*/ 0 h 488"/>
                <a:gd name="T6" fmla="*/ 0 w 575"/>
                <a:gd name="T7" fmla="*/ 0 h 488"/>
                <a:gd name="T8" fmla="*/ 0 w 575"/>
                <a:gd name="T9" fmla="*/ 0 h 488"/>
                <a:gd name="T10" fmla="*/ 0 w 575"/>
                <a:gd name="T11" fmla="*/ 0 h 488"/>
                <a:gd name="T12" fmla="*/ 0 w 575"/>
                <a:gd name="T13" fmla="*/ 0 h 488"/>
                <a:gd name="T14" fmla="*/ 0 w 575"/>
                <a:gd name="T15" fmla="*/ 0 h 488"/>
                <a:gd name="T16" fmla="*/ 0 w 575"/>
                <a:gd name="T17" fmla="*/ 0 h 488"/>
                <a:gd name="T18" fmla="*/ 0 w 575"/>
                <a:gd name="T19" fmla="*/ 0 h 488"/>
                <a:gd name="T20" fmla="*/ 0 w 575"/>
                <a:gd name="T21" fmla="*/ 0 h 488"/>
                <a:gd name="T22" fmla="*/ 0 w 575"/>
                <a:gd name="T23" fmla="*/ 0 h 488"/>
                <a:gd name="T24" fmla="*/ 0 w 575"/>
                <a:gd name="T25" fmla="*/ 0 h 488"/>
                <a:gd name="T26" fmla="*/ 0 w 575"/>
                <a:gd name="T27" fmla="*/ 0 h 488"/>
                <a:gd name="T28" fmla="*/ 0 w 575"/>
                <a:gd name="T29" fmla="*/ 0 h 488"/>
                <a:gd name="T30" fmla="*/ 0 w 575"/>
                <a:gd name="T31" fmla="*/ 0 h 488"/>
                <a:gd name="T32" fmla="*/ 0 w 575"/>
                <a:gd name="T33" fmla="*/ 0 h 488"/>
                <a:gd name="T34" fmla="*/ 0 w 575"/>
                <a:gd name="T35" fmla="*/ 0 h 488"/>
                <a:gd name="T36" fmla="*/ 0 w 575"/>
                <a:gd name="T37" fmla="*/ 0 h 488"/>
                <a:gd name="T38" fmla="*/ 0 w 575"/>
                <a:gd name="T39" fmla="*/ 0 h 488"/>
                <a:gd name="T40" fmla="*/ 0 w 575"/>
                <a:gd name="T41" fmla="*/ 0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C0C0C0"/>
            </a:solidFill>
            <a:ln w="9525">
              <a:noFill/>
              <a:round/>
              <a:headEnd/>
              <a:tailEnd/>
            </a:ln>
          </p:spPr>
          <p:txBody>
            <a:bodyPr/>
            <a:lstStyle/>
            <a:p>
              <a:endParaRPr lang="en-US"/>
            </a:p>
          </p:txBody>
        </p:sp>
        <p:sp>
          <p:nvSpPr>
            <p:cNvPr id="67774" name="Freeform 181"/>
            <p:cNvSpPr>
              <a:spLocks/>
            </p:cNvSpPr>
            <p:nvPr/>
          </p:nvSpPr>
          <p:spPr bwMode="auto">
            <a:xfrm>
              <a:off x="4905" y="2675"/>
              <a:ext cx="105" cy="101"/>
            </a:xfrm>
            <a:custGeom>
              <a:avLst/>
              <a:gdLst>
                <a:gd name="T0" fmla="*/ 0 w 460"/>
                <a:gd name="T1" fmla="*/ 0 h 443"/>
                <a:gd name="T2" fmla="*/ 0 w 460"/>
                <a:gd name="T3" fmla="*/ 0 h 443"/>
                <a:gd name="T4" fmla="*/ 0 w 460"/>
                <a:gd name="T5" fmla="*/ 0 h 443"/>
                <a:gd name="T6" fmla="*/ 0 w 460"/>
                <a:gd name="T7" fmla="*/ 0 h 443"/>
                <a:gd name="T8" fmla="*/ 0 w 460"/>
                <a:gd name="T9" fmla="*/ 0 h 443"/>
                <a:gd name="T10" fmla="*/ 0 w 460"/>
                <a:gd name="T11" fmla="*/ 0 h 443"/>
                <a:gd name="T12" fmla="*/ 0 w 460"/>
                <a:gd name="T13" fmla="*/ 0 h 443"/>
                <a:gd name="T14" fmla="*/ 0 w 460"/>
                <a:gd name="T15" fmla="*/ 0 h 443"/>
                <a:gd name="T16" fmla="*/ 0 w 460"/>
                <a:gd name="T17" fmla="*/ 0 h 443"/>
                <a:gd name="T18" fmla="*/ 0 w 460"/>
                <a:gd name="T19" fmla="*/ 0 h 443"/>
                <a:gd name="T20" fmla="*/ 0 w 460"/>
                <a:gd name="T21" fmla="*/ 0 h 443"/>
                <a:gd name="T22" fmla="*/ 0 w 460"/>
                <a:gd name="T23" fmla="*/ 0 h 443"/>
                <a:gd name="T24" fmla="*/ 0 w 460"/>
                <a:gd name="T25" fmla="*/ 0 h 443"/>
                <a:gd name="T26" fmla="*/ 0 w 460"/>
                <a:gd name="T27" fmla="*/ 0 h 443"/>
                <a:gd name="T28" fmla="*/ 0 w 460"/>
                <a:gd name="T29" fmla="*/ 0 h 443"/>
                <a:gd name="T30" fmla="*/ 0 w 460"/>
                <a:gd name="T31" fmla="*/ 0 h 443"/>
                <a:gd name="T32" fmla="*/ 0 w 460"/>
                <a:gd name="T33" fmla="*/ 0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C0C0C0"/>
            </a:solidFill>
            <a:ln w="9525">
              <a:noFill/>
              <a:round/>
              <a:headEnd/>
              <a:tailEnd/>
            </a:ln>
          </p:spPr>
          <p:txBody>
            <a:bodyPr/>
            <a:lstStyle/>
            <a:p>
              <a:endParaRPr lang="en-US"/>
            </a:p>
          </p:txBody>
        </p:sp>
        <p:sp>
          <p:nvSpPr>
            <p:cNvPr id="67797" name="Freeform 183"/>
            <p:cNvSpPr>
              <a:spLocks/>
            </p:cNvSpPr>
            <p:nvPr/>
          </p:nvSpPr>
          <p:spPr bwMode="auto">
            <a:xfrm>
              <a:off x="2697" y="1597"/>
              <a:ext cx="113" cy="222"/>
            </a:xfrm>
            <a:custGeom>
              <a:avLst/>
              <a:gdLst>
                <a:gd name="T0" fmla="*/ 31321 w 24"/>
                <a:gd name="T1" fmla="*/ 168050 h 47"/>
                <a:gd name="T2" fmla="*/ 21408 w 24"/>
                <a:gd name="T3" fmla="*/ 158642 h 47"/>
                <a:gd name="T4" fmla="*/ 52742 w 24"/>
                <a:gd name="T5" fmla="*/ 139046 h 47"/>
                <a:gd name="T6" fmla="*/ 47604 w 24"/>
                <a:gd name="T7" fmla="*/ 120280 h 47"/>
                <a:gd name="T8" fmla="*/ 41596 w 24"/>
                <a:gd name="T9" fmla="*/ 105189 h 47"/>
                <a:gd name="T10" fmla="*/ 16267 w 24"/>
                <a:gd name="T11" fmla="*/ 105189 h 47"/>
                <a:gd name="T12" fmla="*/ 21408 w 24"/>
                <a:gd name="T13" fmla="*/ 77060 h 47"/>
                <a:gd name="T14" fmla="*/ 5138 w 24"/>
                <a:gd name="T15" fmla="*/ 86419 h 47"/>
                <a:gd name="T16" fmla="*/ 0 w 24"/>
                <a:gd name="T17" fmla="*/ 61969 h 47"/>
                <a:gd name="T18" fmla="*/ 0 w 24"/>
                <a:gd name="T19" fmla="*/ 38633 h 47"/>
                <a:gd name="T20" fmla="*/ 5138 w 24"/>
                <a:gd name="T21" fmla="*/ 18766 h 47"/>
                <a:gd name="T22" fmla="*/ 26546 w 24"/>
                <a:gd name="T23" fmla="*/ 0 h 47"/>
                <a:gd name="T24" fmla="*/ 41596 w 24"/>
                <a:gd name="T25" fmla="*/ 4570 h 47"/>
                <a:gd name="T26" fmla="*/ 36458 w 24"/>
                <a:gd name="T27" fmla="*/ 29291 h 47"/>
                <a:gd name="T28" fmla="*/ 67779 w 24"/>
                <a:gd name="T29" fmla="*/ 29291 h 47"/>
                <a:gd name="T30" fmla="*/ 57862 w 24"/>
                <a:gd name="T31" fmla="*/ 52627 h 47"/>
                <a:gd name="T32" fmla="*/ 47604 w 24"/>
                <a:gd name="T33" fmla="*/ 72490 h 47"/>
                <a:gd name="T34" fmla="*/ 67779 w 24"/>
                <a:gd name="T35" fmla="*/ 81631 h 47"/>
                <a:gd name="T36" fmla="*/ 89200 w 24"/>
                <a:gd name="T37" fmla="*/ 115710 h 47"/>
                <a:gd name="T38" fmla="*/ 99183 w 24"/>
                <a:gd name="T39" fmla="*/ 139046 h 47"/>
                <a:gd name="T40" fmla="*/ 99183 w 24"/>
                <a:gd name="T41" fmla="*/ 152959 h 47"/>
                <a:gd name="T42" fmla="*/ 120592 w 24"/>
                <a:gd name="T43" fmla="*/ 152959 h 47"/>
                <a:gd name="T44" fmla="*/ 115450 w 24"/>
                <a:gd name="T45" fmla="*/ 186820 h 47"/>
                <a:gd name="T46" fmla="*/ 125642 w 24"/>
                <a:gd name="T47" fmla="*/ 191386 h 47"/>
                <a:gd name="T48" fmla="*/ 89200 w 24"/>
                <a:gd name="T49" fmla="*/ 206699 h 47"/>
                <a:gd name="T50" fmla="*/ 57862 w 24"/>
                <a:gd name="T51" fmla="*/ 211269 h 47"/>
                <a:gd name="T52" fmla="*/ 41596 w 24"/>
                <a:gd name="T53" fmla="*/ 216107 h 47"/>
                <a:gd name="T54" fmla="*/ 21408 w 24"/>
                <a:gd name="T55" fmla="*/ 216107 h 47"/>
                <a:gd name="T56" fmla="*/ 5138 w 24"/>
                <a:gd name="T57" fmla="*/ 220677 h 47"/>
                <a:gd name="T58" fmla="*/ 26546 w 24"/>
                <a:gd name="T59" fmla="*/ 200728 h 47"/>
                <a:gd name="T60" fmla="*/ 31321 w 24"/>
                <a:gd name="T61" fmla="*/ 182249 h 47"/>
                <a:gd name="T62" fmla="*/ 16267 w 24"/>
                <a:gd name="T63" fmla="*/ 177408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bg1">
                <a:lumMod val="75000"/>
              </a:schemeClr>
            </a:solidFill>
            <a:ln w="9525">
              <a:noFill/>
              <a:round/>
              <a:headEnd/>
              <a:tailEnd/>
            </a:ln>
          </p:spPr>
          <p:txBody>
            <a:bodyPr/>
            <a:lstStyle/>
            <a:p>
              <a:endParaRPr lang="en-US"/>
            </a:p>
          </p:txBody>
        </p:sp>
        <p:sp>
          <p:nvSpPr>
            <p:cNvPr id="67776" name="Freeform 185"/>
            <p:cNvSpPr>
              <a:spLocks/>
            </p:cNvSpPr>
            <p:nvPr/>
          </p:nvSpPr>
          <p:spPr bwMode="auto">
            <a:xfrm>
              <a:off x="2980" y="1884"/>
              <a:ext cx="41" cy="30"/>
            </a:xfrm>
            <a:custGeom>
              <a:avLst/>
              <a:gdLst>
                <a:gd name="T0" fmla="*/ 3 w 44"/>
                <a:gd name="T1" fmla="*/ 16 h 34"/>
                <a:gd name="T2" fmla="*/ 6 w 44"/>
                <a:gd name="T3" fmla="*/ 16 h 34"/>
                <a:gd name="T4" fmla="*/ 7 w 44"/>
                <a:gd name="T5" fmla="*/ 15 h 34"/>
                <a:gd name="T6" fmla="*/ 7 w 44"/>
                <a:gd name="T7" fmla="*/ 16 h 34"/>
                <a:gd name="T8" fmla="*/ 11 w 44"/>
                <a:gd name="T9" fmla="*/ 13 h 34"/>
                <a:gd name="T10" fmla="*/ 14 w 44"/>
                <a:gd name="T11" fmla="*/ 16 h 34"/>
                <a:gd name="T12" fmla="*/ 15 w 44"/>
                <a:gd name="T13" fmla="*/ 15 h 34"/>
                <a:gd name="T14" fmla="*/ 17 w 44"/>
                <a:gd name="T15" fmla="*/ 16 h 34"/>
                <a:gd name="T16" fmla="*/ 18 w 44"/>
                <a:gd name="T17" fmla="*/ 16 h 34"/>
                <a:gd name="T18" fmla="*/ 18 w 44"/>
                <a:gd name="T19" fmla="*/ 14 h 34"/>
                <a:gd name="T20" fmla="*/ 19 w 44"/>
                <a:gd name="T21" fmla="*/ 14 h 34"/>
                <a:gd name="T22" fmla="*/ 18 w 44"/>
                <a:gd name="T23" fmla="*/ 13 h 34"/>
                <a:gd name="T24" fmla="*/ 19 w 44"/>
                <a:gd name="T25" fmla="*/ 11 h 34"/>
                <a:gd name="T26" fmla="*/ 20 w 44"/>
                <a:gd name="T27" fmla="*/ 11 h 34"/>
                <a:gd name="T28" fmla="*/ 21 w 44"/>
                <a:gd name="T29" fmla="*/ 11 h 34"/>
                <a:gd name="T30" fmla="*/ 21 w 44"/>
                <a:gd name="T31" fmla="*/ 10 h 34"/>
                <a:gd name="T32" fmla="*/ 20 w 44"/>
                <a:gd name="T33" fmla="*/ 9 h 34"/>
                <a:gd name="T34" fmla="*/ 20 w 44"/>
                <a:gd name="T35" fmla="*/ 8 h 34"/>
                <a:gd name="T36" fmla="*/ 21 w 44"/>
                <a:gd name="T37" fmla="*/ 8 h 34"/>
                <a:gd name="T38" fmla="*/ 24 w 44"/>
                <a:gd name="T39" fmla="*/ 6 h 34"/>
                <a:gd name="T40" fmla="*/ 25 w 44"/>
                <a:gd name="T41" fmla="*/ 6 h 34"/>
                <a:gd name="T42" fmla="*/ 26 w 44"/>
                <a:gd name="T43" fmla="*/ 6 h 34"/>
                <a:gd name="T44" fmla="*/ 26 w 44"/>
                <a:gd name="T45" fmla="*/ 4 h 34"/>
                <a:gd name="T46" fmla="*/ 27 w 44"/>
                <a:gd name="T47" fmla="*/ 4 h 34"/>
                <a:gd name="T48" fmla="*/ 29 w 44"/>
                <a:gd name="T49" fmla="*/ 5 h 34"/>
                <a:gd name="T50" fmla="*/ 28 w 44"/>
                <a:gd name="T51" fmla="*/ 4 h 34"/>
                <a:gd name="T52" fmla="*/ 27 w 44"/>
                <a:gd name="T53" fmla="*/ 4 h 34"/>
                <a:gd name="T54" fmla="*/ 26 w 44"/>
                <a:gd name="T55" fmla="*/ 2 h 34"/>
                <a:gd name="T56" fmla="*/ 25 w 44"/>
                <a:gd name="T57" fmla="*/ 0 h 34"/>
                <a:gd name="T58" fmla="*/ 24 w 44"/>
                <a:gd name="T59" fmla="*/ 3 h 34"/>
                <a:gd name="T60" fmla="*/ 24 w 44"/>
                <a:gd name="T61" fmla="*/ 4 h 34"/>
                <a:gd name="T62" fmla="*/ 22 w 44"/>
                <a:gd name="T63" fmla="*/ 4 h 34"/>
                <a:gd name="T64" fmla="*/ 21 w 44"/>
                <a:gd name="T65" fmla="*/ 4 h 34"/>
                <a:gd name="T66" fmla="*/ 20 w 44"/>
                <a:gd name="T67" fmla="*/ 4 h 34"/>
                <a:gd name="T68" fmla="*/ 20 w 44"/>
                <a:gd name="T69" fmla="*/ 4 h 34"/>
                <a:gd name="T70" fmla="*/ 19 w 44"/>
                <a:gd name="T71" fmla="*/ 4 h 34"/>
                <a:gd name="T72" fmla="*/ 19 w 44"/>
                <a:gd name="T73" fmla="*/ 4 h 34"/>
                <a:gd name="T74" fmla="*/ 19 w 44"/>
                <a:gd name="T75" fmla="*/ 4 h 34"/>
                <a:gd name="T76" fmla="*/ 17 w 44"/>
                <a:gd name="T77" fmla="*/ 4 h 34"/>
                <a:gd name="T78" fmla="*/ 16 w 44"/>
                <a:gd name="T79" fmla="*/ 4 h 34"/>
                <a:gd name="T80" fmla="*/ 16 w 44"/>
                <a:gd name="T81" fmla="*/ 4 h 34"/>
                <a:gd name="T82" fmla="*/ 15 w 44"/>
                <a:gd name="T83" fmla="*/ 4 h 34"/>
                <a:gd name="T84" fmla="*/ 15 w 44"/>
                <a:gd name="T85" fmla="*/ 4 h 34"/>
                <a:gd name="T86" fmla="*/ 11 w 44"/>
                <a:gd name="T87" fmla="*/ 5 h 34"/>
                <a:gd name="T88" fmla="*/ 10 w 44"/>
                <a:gd name="T89" fmla="*/ 6 h 34"/>
                <a:gd name="T90" fmla="*/ 7 w 44"/>
                <a:gd name="T91" fmla="*/ 5 h 34"/>
                <a:gd name="T92" fmla="*/ 7 w 44"/>
                <a:gd name="T93" fmla="*/ 4 h 34"/>
                <a:gd name="T94" fmla="*/ 5 w 44"/>
                <a:gd name="T95" fmla="*/ 4 h 34"/>
                <a:gd name="T96" fmla="*/ 4 w 44"/>
                <a:gd name="T97" fmla="*/ 5 h 34"/>
                <a:gd name="T98" fmla="*/ 0 w 44"/>
                <a:gd name="T99" fmla="*/ 7 h 34"/>
                <a:gd name="T100" fmla="*/ 1 w 44"/>
                <a:gd name="T101" fmla="*/ 8 h 34"/>
                <a:gd name="T102" fmla="*/ 4 w 44"/>
                <a:gd name="T103" fmla="*/ 8 h 34"/>
                <a:gd name="T104" fmla="*/ 3 w 44"/>
                <a:gd name="T105" fmla="*/ 9 h 34"/>
                <a:gd name="T106" fmla="*/ 1 w 44"/>
                <a:gd name="T107" fmla="*/ 9 h 34"/>
                <a:gd name="T108" fmla="*/ 2 w 44"/>
                <a:gd name="T109" fmla="*/ 10 h 34"/>
                <a:gd name="T110" fmla="*/ 3 w 44"/>
                <a:gd name="T111" fmla="*/ 10 h 34"/>
                <a:gd name="T112" fmla="*/ 2 w 44"/>
                <a:gd name="T113" fmla="*/ 12 h 34"/>
                <a:gd name="T114" fmla="*/ 5 w 44"/>
                <a:gd name="T115" fmla="*/ 14 h 34"/>
                <a:gd name="T116" fmla="*/ 5 w 44"/>
                <a:gd name="T117" fmla="*/ 15 h 34"/>
                <a:gd name="T118" fmla="*/ 3 w 44"/>
                <a:gd name="T119" fmla="*/ 15 h 34"/>
                <a:gd name="T120" fmla="*/ 3 w 44"/>
                <a:gd name="T121" fmla="*/ 16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C0C0C0"/>
            </a:solidFill>
            <a:ln w="9525">
              <a:noFill/>
              <a:round/>
              <a:headEnd/>
              <a:tailEnd/>
            </a:ln>
          </p:spPr>
          <p:txBody>
            <a:bodyPr/>
            <a:lstStyle/>
            <a:p>
              <a:endParaRPr lang="en-US"/>
            </a:p>
          </p:txBody>
        </p:sp>
        <p:sp>
          <p:nvSpPr>
            <p:cNvPr id="67777" name="Freeform 186"/>
            <p:cNvSpPr>
              <a:spLocks/>
            </p:cNvSpPr>
            <p:nvPr/>
          </p:nvSpPr>
          <p:spPr bwMode="auto">
            <a:xfrm>
              <a:off x="3247" y="2109"/>
              <a:ext cx="43" cy="26"/>
            </a:xfrm>
            <a:custGeom>
              <a:avLst/>
              <a:gdLst>
                <a:gd name="T0" fmla="*/ 0 w 46"/>
                <a:gd name="T1" fmla="*/ 9 h 28"/>
                <a:gd name="T2" fmla="*/ 3 w 46"/>
                <a:gd name="T3" fmla="*/ 11 h 28"/>
                <a:gd name="T4" fmla="*/ 7 w 46"/>
                <a:gd name="T5" fmla="*/ 8 h 28"/>
                <a:gd name="T6" fmla="*/ 7 w 46"/>
                <a:gd name="T7" fmla="*/ 7 h 28"/>
                <a:gd name="T8" fmla="*/ 19 w 46"/>
                <a:gd name="T9" fmla="*/ 7 h 28"/>
                <a:gd name="T10" fmla="*/ 31 w 46"/>
                <a:gd name="T11" fmla="*/ 0 h 28"/>
                <a:gd name="T12" fmla="*/ 31 w 46"/>
                <a:gd name="T13" fmla="*/ 1 h 28"/>
                <a:gd name="T14" fmla="*/ 22 w 46"/>
                <a:gd name="T15" fmla="*/ 7 h 28"/>
                <a:gd name="T16" fmla="*/ 24 w 46"/>
                <a:gd name="T17" fmla="*/ 12 h 28"/>
                <a:gd name="T18" fmla="*/ 19 w 46"/>
                <a:gd name="T19" fmla="*/ 15 h 28"/>
                <a:gd name="T20" fmla="*/ 9 w 46"/>
                <a:gd name="T21" fmla="*/ 18 h 28"/>
                <a:gd name="T22" fmla="*/ 7 w 46"/>
                <a:gd name="T23" fmla="*/ 18 h 28"/>
                <a:gd name="T24" fmla="*/ 7 w 46"/>
                <a:gd name="T25" fmla="*/ 17 h 28"/>
                <a:gd name="T26" fmla="*/ 2 w 46"/>
                <a:gd name="T27" fmla="*/ 16 h 28"/>
                <a:gd name="T28" fmla="*/ 0 w 46"/>
                <a:gd name="T29" fmla="*/ 9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C0C0C0"/>
            </a:solidFill>
            <a:ln w="9525">
              <a:noFill/>
              <a:round/>
              <a:headEnd/>
              <a:tailEnd/>
            </a:ln>
          </p:spPr>
          <p:txBody>
            <a:bodyPr/>
            <a:lstStyle/>
            <a:p>
              <a:endParaRPr lang="en-US"/>
            </a:p>
          </p:txBody>
        </p:sp>
        <p:sp>
          <p:nvSpPr>
            <p:cNvPr id="67778" name="Freeform 187"/>
            <p:cNvSpPr>
              <a:spLocks/>
            </p:cNvSpPr>
            <p:nvPr/>
          </p:nvSpPr>
          <p:spPr bwMode="auto">
            <a:xfrm>
              <a:off x="3888" y="1739"/>
              <a:ext cx="907" cy="630"/>
            </a:xfrm>
            <a:custGeom>
              <a:avLst/>
              <a:gdLst>
                <a:gd name="T0" fmla="*/ 636 w 950"/>
                <a:gd name="T1" fmla="*/ 67 h 660"/>
                <a:gd name="T2" fmla="*/ 554 w 950"/>
                <a:gd name="T3" fmla="*/ 18 h 660"/>
                <a:gd name="T4" fmla="*/ 506 w 950"/>
                <a:gd name="T5" fmla="*/ 67 h 660"/>
                <a:gd name="T6" fmla="*/ 506 w 950"/>
                <a:gd name="T7" fmla="*/ 67 h 660"/>
                <a:gd name="T8" fmla="*/ 508 w 950"/>
                <a:gd name="T9" fmla="*/ 68 h 660"/>
                <a:gd name="T10" fmla="*/ 510 w 950"/>
                <a:gd name="T11" fmla="*/ 70 h 660"/>
                <a:gd name="T12" fmla="*/ 512 w 950"/>
                <a:gd name="T13" fmla="*/ 70 h 660"/>
                <a:gd name="T14" fmla="*/ 512 w 950"/>
                <a:gd name="T15" fmla="*/ 71 h 660"/>
                <a:gd name="T16" fmla="*/ 514 w 950"/>
                <a:gd name="T17" fmla="*/ 71 h 660"/>
                <a:gd name="T18" fmla="*/ 514 w 950"/>
                <a:gd name="T19" fmla="*/ 71 h 660"/>
                <a:gd name="T20" fmla="*/ 512 w 950"/>
                <a:gd name="T21" fmla="*/ 70 h 660"/>
                <a:gd name="T22" fmla="*/ 510 w 950"/>
                <a:gd name="T23" fmla="*/ 70 h 660"/>
                <a:gd name="T24" fmla="*/ 510 w 950"/>
                <a:gd name="T25" fmla="*/ 68 h 660"/>
                <a:gd name="T26" fmla="*/ 506 w 950"/>
                <a:gd name="T27" fmla="*/ 68 h 660"/>
                <a:gd name="T28" fmla="*/ 506 w 950"/>
                <a:gd name="T29" fmla="*/ 67 h 660"/>
                <a:gd name="T30" fmla="*/ 498 w 950"/>
                <a:gd name="T31" fmla="*/ 82 h 660"/>
                <a:gd name="T32" fmla="*/ 539 w 950"/>
                <a:gd name="T33" fmla="*/ 119 h 660"/>
                <a:gd name="T34" fmla="*/ 453 w 950"/>
                <a:gd name="T35" fmla="*/ 153 h 660"/>
                <a:gd name="T36" fmla="*/ 363 w 950"/>
                <a:gd name="T37" fmla="*/ 209 h 660"/>
                <a:gd name="T38" fmla="*/ 247 w 950"/>
                <a:gd name="T39" fmla="*/ 153 h 660"/>
                <a:gd name="T40" fmla="*/ 171 w 950"/>
                <a:gd name="T41" fmla="*/ 90 h 660"/>
                <a:gd name="T42" fmla="*/ 168 w 950"/>
                <a:gd name="T43" fmla="*/ 86 h 660"/>
                <a:gd name="T44" fmla="*/ 166 w 950"/>
                <a:gd name="T45" fmla="*/ 88 h 660"/>
                <a:gd name="T46" fmla="*/ 165 w 950"/>
                <a:gd name="T47" fmla="*/ 92 h 660"/>
                <a:gd name="T48" fmla="*/ 165 w 950"/>
                <a:gd name="T49" fmla="*/ 92 h 660"/>
                <a:gd name="T50" fmla="*/ 165 w 950"/>
                <a:gd name="T51" fmla="*/ 92 h 660"/>
                <a:gd name="T52" fmla="*/ 168 w 950"/>
                <a:gd name="T53" fmla="*/ 86 h 660"/>
                <a:gd name="T54" fmla="*/ 165 w 950"/>
                <a:gd name="T55" fmla="*/ 82 h 660"/>
                <a:gd name="T56" fmla="*/ 158 w 950"/>
                <a:gd name="T57" fmla="*/ 86 h 660"/>
                <a:gd name="T58" fmla="*/ 108 w 950"/>
                <a:gd name="T59" fmla="*/ 108 h 660"/>
                <a:gd name="T60" fmla="*/ 67 w 950"/>
                <a:gd name="T61" fmla="*/ 193 h 660"/>
                <a:gd name="T62" fmla="*/ 4 w 950"/>
                <a:gd name="T63" fmla="*/ 231 h 660"/>
                <a:gd name="T64" fmla="*/ 11 w 950"/>
                <a:gd name="T65" fmla="*/ 265 h 660"/>
                <a:gd name="T66" fmla="*/ 24 w 950"/>
                <a:gd name="T67" fmla="*/ 280 h 660"/>
                <a:gd name="T68" fmla="*/ 71 w 950"/>
                <a:gd name="T69" fmla="*/ 295 h 660"/>
                <a:gd name="T70" fmla="*/ 64 w 950"/>
                <a:gd name="T71" fmla="*/ 336 h 660"/>
                <a:gd name="T72" fmla="*/ 82 w 950"/>
                <a:gd name="T73" fmla="*/ 370 h 660"/>
                <a:gd name="T74" fmla="*/ 112 w 950"/>
                <a:gd name="T75" fmla="*/ 385 h 660"/>
                <a:gd name="T76" fmla="*/ 165 w 950"/>
                <a:gd name="T77" fmla="*/ 407 h 660"/>
                <a:gd name="T78" fmla="*/ 199 w 950"/>
                <a:gd name="T79" fmla="*/ 411 h 660"/>
                <a:gd name="T80" fmla="*/ 240 w 950"/>
                <a:gd name="T81" fmla="*/ 388 h 660"/>
                <a:gd name="T82" fmla="*/ 280 w 950"/>
                <a:gd name="T83" fmla="*/ 399 h 660"/>
                <a:gd name="T84" fmla="*/ 285 w 950"/>
                <a:gd name="T85" fmla="*/ 444 h 660"/>
                <a:gd name="T86" fmla="*/ 303 w 950"/>
                <a:gd name="T87" fmla="*/ 467 h 660"/>
                <a:gd name="T88" fmla="*/ 318 w 950"/>
                <a:gd name="T89" fmla="*/ 485 h 660"/>
                <a:gd name="T90" fmla="*/ 377 w 950"/>
                <a:gd name="T91" fmla="*/ 467 h 660"/>
                <a:gd name="T92" fmla="*/ 405 w 950"/>
                <a:gd name="T93" fmla="*/ 485 h 660"/>
                <a:gd name="T94" fmla="*/ 460 w 950"/>
                <a:gd name="T95" fmla="*/ 476 h 660"/>
                <a:gd name="T96" fmla="*/ 478 w 950"/>
                <a:gd name="T97" fmla="*/ 473 h 660"/>
                <a:gd name="T98" fmla="*/ 532 w 950"/>
                <a:gd name="T99" fmla="*/ 441 h 660"/>
                <a:gd name="T100" fmla="*/ 561 w 950"/>
                <a:gd name="T101" fmla="*/ 388 h 660"/>
                <a:gd name="T102" fmla="*/ 561 w 950"/>
                <a:gd name="T103" fmla="*/ 356 h 660"/>
                <a:gd name="T104" fmla="*/ 542 w 950"/>
                <a:gd name="T105" fmla="*/ 301 h 660"/>
                <a:gd name="T106" fmla="*/ 570 w 950"/>
                <a:gd name="T107" fmla="*/ 272 h 660"/>
                <a:gd name="T108" fmla="*/ 532 w 950"/>
                <a:gd name="T109" fmla="*/ 268 h 660"/>
                <a:gd name="T110" fmla="*/ 534 w 950"/>
                <a:gd name="T111" fmla="*/ 241 h 660"/>
                <a:gd name="T112" fmla="*/ 573 w 950"/>
                <a:gd name="T113" fmla="*/ 220 h 660"/>
                <a:gd name="T114" fmla="*/ 578 w 950"/>
                <a:gd name="T115" fmla="*/ 240 h 660"/>
                <a:gd name="T116" fmla="*/ 620 w 950"/>
                <a:gd name="T117" fmla="*/ 199 h 660"/>
                <a:gd name="T118" fmla="*/ 675 w 950"/>
                <a:gd name="T119" fmla="*/ 191 h 660"/>
                <a:gd name="T120" fmla="*/ 720 w 950"/>
                <a:gd name="T121" fmla="*/ 90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FF0000"/>
            </a:solidFill>
            <a:ln w="9525">
              <a:noFill/>
              <a:round/>
              <a:headEnd/>
              <a:tailEnd/>
            </a:ln>
          </p:spPr>
          <p:txBody>
            <a:bodyPr/>
            <a:lstStyle/>
            <a:p>
              <a:endParaRPr lang="en-US"/>
            </a:p>
          </p:txBody>
        </p:sp>
        <p:sp>
          <p:nvSpPr>
            <p:cNvPr id="67779" name="Freeform 188"/>
            <p:cNvSpPr>
              <a:spLocks/>
            </p:cNvSpPr>
            <p:nvPr/>
          </p:nvSpPr>
          <p:spPr bwMode="auto">
            <a:xfrm>
              <a:off x="3972" y="2539"/>
              <a:ext cx="34" cy="41"/>
            </a:xfrm>
            <a:custGeom>
              <a:avLst/>
              <a:gdLst>
                <a:gd name="T0" fmla="*/ 2 w 42"/>
                <a:gd name="T1" fmla="*/ 0 h 54"/>
                <a:gd name="T2" fmla="*/ 0 w 42"/>
                <a:gd name="T3" fmla="*/ 5 h 54"/>
                <a:gd name="T4" fmla="*/ 2 w 42"/>
                <a:gd name="T5" fmla="*/ 11 h 54"/>
                <a:gd name="T6" fmla="*/ 8 w 42"/>
                <a:gd name="T7" fmla="*/ 11 h 54"/>
                <a:gd name="T8" fmla="*/ 12 w 42"/>
                <a:gd name="T9" fmla="*/ 6 h 54"/>
                <a:gd name="T10" fmla="*/ 2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solidFill>
              <a:srgbClr val="C0C0C0"/>
            </a:solidFill>
            <a:ln w="9525">
              <a:noFill/>
              <a:round/>
              <a:headEnd/>
              <a:tailEnd/>
            </a:ln>
          </p:spPr>
          <p:txBody>
            <a:bodyPr/>
            <a:lstStyle/>
            <a:p>
              <a:endParaRPr lang="en-US"/>
            </a:p>
          </p:txBody>
        </p:sp>
        <p:sp>
          <p:nvSpPr>
            <p:cNvPr id="67780" name="Freeform 189"/>
            <p:cNvSpPr>
              <a:spLocks/>
            </p:cNvSpPr>
            <p:nvPr/>
          </p:nvSpPr>
          <p:spPr bwMode="auto">
            <a:xfrm>
              <a:off x="4407" y="2369"/>
              <a:ext cx="33" cy="32"/>
            </a:xfrm>
            <a:custGeom>
              <a:avLst/>
              <a:gdLst>
                <a:gd name="T0" fmla="*/ 0 w 42"/>
                <a:gd name="T1" fmla="*/ 6 h 42"/>
                <a:gd name="T2" fmla="*/ 2 w 42"/>
                <a:gd name="T3" fmla="*/ 2 h 42"/>
                <a:gd name="T4" fmla="*/ 7 w 42"/>
                <a:gd name="T5" fmla="*/ 0 h 42"/>
                <a:gd name="T6" fmla="*/ 10 w 42"/>
                <a:gd name="T7" fmla="*/ 2 h 42"/>
                <a:gd name="T8" fmla="*/ 7 w 42"/>
                <a:gd name="T9" fmla="*/ 6 h 42"/>
                <a:gd name="T10" fmla="*/ 2 w 42"/>
                <a:gd name="T11" fmla="*/ 8 h 42"/>
                <a:gd name="T12" fmla="*/ 0 w 42"/>
                <a:gd name="T13" fmla="*/ 6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solidFill>
              <a:srgbClr val="FF0000"/>
            </a:solidFill>
            <a:ln w="9525">
              <a:noFill/>
              <a:round/>
              <a:headEnd/>
              <a:tailEnd/>
            </a:ln>
          </p:spPr>
          <p:txBody>
            <a:bodyPr/>
            <a:lstStyle/>
            <a:p>
              <a:endParaRPr lang="en-US"/>
            </a:p>
          </p:txBody>
        </p:sp>
        <p:sp>
          <p:nvSpPr>
            <p:cNvPr id="67781" name="Freeform 190"/>
            <p:cNvSpPr>
              <a:spLocks/>
            </p:cNvSpPr>
            <p:nvPr/>
          </p:nvSpPr>
          <p:spPr bwMode="auto">
            <a:xfrm>
              <a:off x="4583" y="2289"/>
              <a:ext cx="18" cy="56"/>
            </a:xfrm>
            <a:custGeom>
              <a:avLst/>
              <a:gdLst>
                <a:gd name="T0" fmla="*/ 0 w 24"/>
                <a:gd name="T1" fmla="*/ 9 h 72"/>
                <a:gd name="T2" fmla="*/ 0 w 24"/>
                <a:gd name="T3" fmla="*/ 4 h 72"/>
                <a:gd name="T4" fmla="*/ 5 w 24"/>
                <a:gd name="T5" fmla="*/ 0 h 72"/>
                <a:gd name="T6" fmla="*/ 5 w 24"/>
                <a:gd name="T7" fmla="*/ 5 h 72"/>
                <a:gd name="T8" fmla="*/ 2 w 24"/>
                <a:gd name="T9" fmla="*/ 16 h 72"/>
                <a:gd name="T10" fmla="*/ 0 w 24"/>
                <a:gd name="T11" fmla="*/ 9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solidFill>
              <a:srgbClr val="C0C0C0"/>
            </a:solidFill>
            <a:ln w="9525">
              <a:noFill/>
              <a:round/>
              <a:headEnd/>
              <a:tailEnd/>
            </a:ln>
          </p:spPr>
          <p:txBody>
            <a:bodyPr/>
            <a:lstStyle/>
            <a:p>
              <a:endParaRPr lang="en-US"/>
            </a:p>
          </p:txBody>
        </p:sp>
        <p:sp>
          <p:nvSpPr>
            <p:cNvPr id="67782" name="Freeform 191"/>
            <p:cNvSpPr>
              <a:spLocks/>
            </p:cNvSpPr>
            <p:nvPr/>
          </p:nvSpPr>
          <p:spPr bwMode="auto">
            <a:xfrm>
              <a:off x="4724" y="2142"/>
              <a:ext cx="28" cy="43"/>
            </a:xfrm>
            <a:custGeom>
              <a:avLst/>
              <a:gdLst>
                <a:gd name="T0" fmla="*/ 0 w 36"/>
                <a:gd name="T1" fmla="*/ 5 h 54"/>
                <a:gd name="T2" fmla="*/ 2 w 36"/>
                <a:gd name="T3" fmla="*/ 9 h 54"/>
                <a:gd name="T4" fmla="*/ 2 w 36"/>
                <a:gd name="T5" fmla="*/ 14 h 54"/>
                <a:gd name="T6" fmla="*/ 7 w 36"/>
                <a:gd name="T7" fmla="*/ 11 h 54"/>
                <a:gd name="T8" fmla="*/ 8 w 36"/>
                <a:gd name="T9" fmla="*/ 5 h 54"/>
                <a:gd name="T10" fmla="*/ 7 w 36"/>
                <a:gd name="T11" fmla="*/ 0 h 54"/>
                <a:gd name="T12" fmla="*/ 0 w 36"/>
                <a:gd name="T13" fmla="*/ 5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solidFill>
              <a:srgbClr val="FF0000"/>
            </a:solidFill>
            <a:ln w="9525">
              <a:noFill/>
              <a:round/>
              <a:headEnd/>
              <a:tailEnd/>
            </a:ln>
          </p:spPr>
          <p:txBody>
            <a:bodyPr/>
            <a:lstStyle/>
            <a:p>
              <a:endParaRPr lang="en-US"/>
            </a:p>
          </p:txBody>
        </p:sp>
        <p:sp>
          <p:nvSpPr>
            <p:cNvPr id="67783" name="Freeform 192"/>
            <p:cNvSpPr>
              <a:spLocks/>
            </p:cNvSpPr>
            <p:nvPr/>
          </p:nvSpPr>
          <p:spPr bwMode="auto">
            <a:xfrm>
              <a:off x="4757" y="1927"/>
              <a:ext cx="207" cy="225"/>
            </a:xfrm>
            <a:custGeom>
              <a:avLst/>
              <a:gdLst>
                <a:gd name="T0" fmla="*/ 2 w 264"/>
                <a:gd name="T1" fmla="*/ 54 h 289"/>
                <a:gd name="T2" fmla="*/ 10 w 264"/>
                <a:gd name="T3" fmla="*/ 52 h 289"/>
                <a:gd name="T4" fmla="*/ 16 w 264"/>
                <a:gd name="T5" fmla="*/ 52 h 289"/>
                <a:gd name="T6" fmla="*/ 26 w 264"/>
                <a:gd name="T7" fmla="*/ 44 h 289"/>
                <a:gd name="T8" fmla="*/ 33 w 264"/>
                <a:gd name="T9" fmla="*/ 42 h 289"/>
                <a:gd name="T10" fmla="*/ 34 w 264"/>
                <a:gd name="T11" fmla="*/ 35 h 289"/>
                <a:gd name="T12" fmla="*/ 36 w 264"/>
                <a:gd name="T13" fmla="*/ 24 h 289"/>
                <a:gd name="T14" fmla="*/ 36 w 264"/>
                <a:gd name="T15" fmla="*/ 16 h 289"/>
                <a:gd name="T16" fmla="*/ 41 w 264"/>
                <a:gd name="T17" fmla="*/ 11 h 289"/>
                <a:gd name="T18" fmla="*/ 41 w 264"/>
                <a:gd name="T19" fmla="*/ 4 h 289"/>
                <a:gd name="T20" fmla="*/ 43 w 264"/>
                <a:gd name="T21" fmla="*/ 0 h 289"/>
                <a:gd name="T22" fmla="*/ 49 w 264"/>
                <a:gd name="T23" fmla="*/ 4 h 289"/>
                <a:gd name="T24" fmla="*/ 57 w 264"/>
                <a:gd name="T25" fmla="*/ 7 h 289"/>
                <a:gd name="T26" fmla="*/ 61 w 264"/>
                <a:gd name="T27" fmla="*/ 7 h 289"/>
                <a:gd name="T28" fmla="*/ 56 w 264"/>
                <a:gd name="T29" fmla="*/ 12 h 289"/>
                <a:gd name="T30" fmla="*/ 52 w 264"/>
                <a:gd name="T31" fmla="*/ 15 h 289"/>
                <a:gd name="T32" fmla="*/ 49 w 264"/>
                <a:gd name="T33" fmla="*/ 19 h 289"/>
                <a:gd name="T34" fmla="*/ 42 w 264"/>
                <a:gd name="T35" fmla="*/ 14 h 289"/>
                <a:gd name="T36" fmla="*/ 38 w 264"/>
                <a:gd name="T37" fmla="*/ 22 h 289"/>
                <a:gd name="T38" fmla="*/ 43 w 264"/>
                <a:gd name="T39" fmla="*/ 31 h 289"/>
                <a:gd name="T40" fmla="*/ 39 w 264"/>
                <a:gd name="T41" fmla="*/ 37 h 289"/>
                <a:gd name="T42" fmla="*/ 38 w 264"/>
                <a:gd name="T43" fmla="*/ 43 h 289"/>
                <a:gd name="T44" fmla="*/ 38 w 264"/>
                <a:gd name="T45" fmla="*/ 52 h 289"/>
                <a:gd name="T46" fmla="*/ 35 w 264"/>
                <a:gd name="T47" fmla="*/ 54 h 289"/>
                <a:gd name="T48" fmla="*/ 33 w 264"/>
                <a:gd name="T49" fmla="*/ 54 h 289"/>
                <a:gd name="T50" fmla="*/ 30 w 264"/>
                <a:gd name="T51" fmla="*/ 54 h 289"/>
                <a:gd name="T52" fmla="*/ 24 w 264"/>
                <a:gd name="T53" fmla="*/ 54 h 289"/>
                <a:gd name="T54" fmla="*/ 21 w 264"/>
                <a:gd name="T55" fmla="*/ 54 h 289"/>
                <a:gd name="T56" fmla="*/ 16 w 264"/>
                <a:gd name="T57" fmla="*/ 61 h 289"/>
                <a:gd name="T58" fmla="*/ 14 w 264"/>
                <a:gd name="T59" fmla="*/ 58 h 289"/>
                <a:gd name="T60" fmla="*/ 12 w 264"/>
                <a:gd name="T61" fmla="*/ 59 h 289"/>
                <a:gd name="T62" fmla="*/ 8 w 264"/>
                <a:gd name="T63" fmla="*/ 61 h 289"/>
                <a:gd name="T64" fmla="*/ 2 w 264"/>
                <a:gd name="T65" fmla="*/ 65 h 289"/>
                <a:gd name="T66" fmla="*/ 0 w 264"/>
                <a:gd name="T67" fmla="*/ 58 h 289"/>
                <a:gd name="T68" fmla="*/ 2 w 264"/>
                <a:gd name="T69" fmla="*/ 54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FF0000"/>
            </a:solidFill>
            <a:ln w="9525">
              <a:noFill/>
              <a:round/>
              <a:headEnd/>
              <a:tailEnd/>
            </a:ln>
          </p:spPr>
          <p:txBody>
            <a:bodyPr/>
            <a:lstStyle/>
            <a:p>
              <a:endParaRPr lang="en-US"/>
            </a:p>
          </p:txBody>
        </p:sp>
        <p:sp>
          <p:nvSpPr>
            <p:cNvPr id="67784" name="Freeform 193"/>
            <p:cNvSpPr>
              <a:spLocks/>
            </p:cNvSpPr>
            <p:nvPr/>
          </p:nvSpPr>
          <p:spPr bwMode="auto">
            <a:xfrm>
              <a:off x="4904" y="1720"/>
              <a:ext cx="37" cy="184"/>
            </a:xfrm>
            <a:custGeom>
              <a:avLst/>
              <a:gdLst>
                <a:gd name="T0" fmla="*/ 2 w 48"/>
                <a:gd name="T1" fmla="*/ 53 h 234"/>
                <a:gd name="T2" fmla="*/ 2 w 48"/>
                <a:gd name="T3" fmla="*/ 42 h 234"/>
                <a:gd name="T4" fmla="*/ 2 w 48"/>
                <a:gd name="T5" fmla="*/ 22 h 234"/>
                <a:gd name="T6" fmla="*/ 0 w 48"/>
                <a:gd name="T7" fmla="*/ 16 h 234"/>
                <a:gd name="T8" fmla="*/ 2 w 48"/>
                <a:gd name="T9" fmla="*/ 7 h 234"/>
                <a:gd name="T10" fmla="*/ 2 w 48"/>
                <a:gd name="T11" fmla="*/ 0 h 234"/>
                <a:gd name="T12" fmla="*/ 5 w 48"/>
                <a:gd name="T13" fmla="*/ 8 h 234"/>
                <a:gd name="T14" fmla="*/ 5 w 48"/>
                <a:gd name="T15" fmla="*/ 14 h 234"/>
                <a:gd name="T16" fmla="*/ 10 w 48"/>
                <a:gd name="T17" fmla="*/ 37 h 234"/>
                <a:gd name="T18" fmla="*/ 6 w 48"/>
                <a:gd name="T19" fmla="*/ 34 h 234"/>
                <a:gd name="T20" fmla="*/ 5 w 48"/>
                <a:gd name="T21" fmla="*/ 39 h 234"/>
                <a:gd name="T22" fmla="*/ 5 w 48"/>
                <a:gd name="T23" fmla="*/ 47 h 234"/>
                <a:gd name="T24" fmla="*/ 9 w 48"/>
                <a:gd name="T25" fmla="*/ 56 h 234"/>
                <a:gd name="T26" fmla="*/ 2 w 48"/>
                <a:gd name="T27" fmla="*/ 53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FF0000"/>
            </a:solidFill>
            <a:ln w="9525">
              <a:noFill/>
              <a:round/>
              <a:headEnd/>
              <a:tailEnd/>
            </a:ln>
          </p:spPr>
          <p:txBody>
            <a:bodyPr/>
            <a:lstStyle/>
            <a:p>
              <a:endParaRPr lang="en-US"/>
            </a:p>
          </p:txBody>
        </p:sp>
        <p:sp>
          <p:nvSpPr>
            <p:cNvPr id="67785" name="Freeform 194"/>
            <p:cNvSpPr>
              <a:spLocks/>
            </p:cNvSpPr>
            <p:nvPr/>
          </p:nvSpPr>
          <p:spPr bwMode="auto">
            <a:xfrm>
              <a:off x="4572" y="2397"/>
              <a:ext cx="85" cy="117"/>
            </a:xfrm>
            <a:custGeom>
              <a:avLst/>
              <a:gdLst>
                <a:gd name="T0" fmla="*/ 3 w 108"/>
                <a:gd name="T1" fmla="*/ 4 h 151"/>
                <a:gd name="T2" fmla="*/ 0 w 108"/>
                <a:gd name="T3" fmla="*/ 9 h 151"/>
                <a:gd name="T4" fmla="*/ 2 w 108"/>
                <a:gd name="T5" fmla="*/ 15 h 151"/>
                <a:gd name="T6" fmla="*/ 5 w 108"/>
                <a:gd name="T7" fmla="*/ 19 h 151"/>
                <a:gd name="T8" fmla="*/ 8 w 108"/>
                <a:gd name="T9" fmla="*/ 20 h 151"/>
                <a:gd name="T10" fmla="*/ 17 w 108"/>
                <a:gd name="T11" fmla="*/ 23 h 151"/>
                <a:gd name="T12" fmla="*/ 19 w 108"/>
                <a:gd name="T13" fmla="*/ 30 h 151"/>
                <a:gd name="T14" fmla="*/ 26 w 108"/>
                <a:gd name="T15" fmla="*/ 33 h 151"/>
                <a:gd name="T16" fmla="*/ 24 w 108"/>
                <a:gd name="T17" fmla="*/ 28 h 151"/>
                <a:gd name="T18" fmla="*/ 19 w 108"/>
                <a:gd name="T19" fmla="*/ 20 h 151"/>
                <a:gd name="T20" fmla="*/ 10 w 108"/>
                <a:gd name="T21" fmla="*/ 15 h 151"/>
                <a:gd name="T22" fmla="*/ 12 w 108"/>
                <a:gd name="T23" fmla="*/ 10 h 151"/>
                <a:gd name="T24" fmla="*/ 13 w 108"/>
                <a:gd name="T25" fmla="*/ 2 h 151"/>
                <a:gd name="T26" fmla="*/ 7 w 108"/>
                <a:gd name="T27" fmla="*/ 0 h 151"/>
                <a:gd name="T28" fmla="*/ 3 w 108"/>
                <a:gd name="T29" fmla="*/ 4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C0C0C0"/>
            </a:solidFill>
            <a:ln w="9525">
              <a:noFill/>
              <a:round/>
              <a:headEnd/>
              <a:tailEnd/>
            </a:ln>
          </p:spPr>
          <p:txBody>
            <a:bodyPr/>
            <a:lstStyle/>
            <a:p>
              <a:endParaRPr lang="en-US"/>
            </a:p>
          </p:txBody>
        </p:sp>
        <p:sp>
          <p:nvSpPr>
            <p:cNvPr id="67786" name="Freeform 195"/>
            <p:cNvSpPr>
              <a:spLocks/>
            </p:cNvSpPr>
            <p:nvPr/>
          </p:nvSpPr>
          <p:spPr bwMode="auto">
            <a:xfrm>
              <a:off x="4607" y="2534"/>
              <a:ext cx="69" cy="55"/>
            </a:xfrm>
            <a:custGeom>
              <a:avLst/>
              <a:gdLst>
                <a:gd name="T0" fmla="*/ 0 w 90"/>
                <a:gd name="T1" fmla="*/ 11 h 72"/>
                <a:gd name="T2" fmla="*/ 4 w 90"/>
                <a:gd name="T3" fmla="*/ 5 h 72"/>
                <a:gd name="T4" fmla="*/ 8 w 90"/>
                <a:gd name="T5" fmla="*/ 5 h 72"/>
                <a:gd name="T6" fmla="*/ 12 w 90"/>
                <a:gd name="T7" fmla="*/ 0 h 72"/>
                <a:gd name="T8" fmla="*/ 18 w 90"/>
                <a:gd name="T9" fmla="*/ 5 h 72"/>
                <a:gd name="T10" fmla="*/ 18 w 90"/>
                <a:gd name="T11" fmla="*/ 14 h 72"/>
                <a:gd name="T12" fmla="*/ 12 w 90"/>
                <a:gd name="T13" fmla="*/ 12 h 72"/>
                <a:gd name="T14" fmla="*/ 8 w 90"/>
                <a:gd name="T15" fmla="*/ 12 h 72"/>
                <a:gd name="T16" fmla="*/ 5 w 90"/>
                <a:gd name="T17" fmla="*/ 9 h 72"/>
                <a:gd name="T18" fmla="*/ 0 w 90"/>
                <a:gd name="T19" fmla="*/ 1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C0C0C0"/>
            </a:solidFill>
            <a:ln w="9525">
              <a:noFill/>
              <a:round/>
              <a:headEnd/>
              <a:tailEnd/>
            </a:ln>
          </p:spPr>
          <p:txBody>
            <a:bodyPr/>
            <a:lstStyle/>
            <a:p>
              <a:endParaRPr lang="en-US"/>
            </a:p>
          </p:txBody>
        </p:sp>
        <p:sp>
          <p:nvSpPr>
            <p:cNvPr id="67787" name="Freeform 196"/>
            <p:cNvSpPr>
              <a:spLocks/>
            </p:cNvSpPr>
            <p:nvPr/>
          </p:nvSpPr>
          <p:spPr bwMode="auto">
            <a:xfrm>
              <a:off x="4091" y="2279"/>
              <a:ext cx="71" cy="61"/>
            </a:xfrm>
            <a:custGeom>
              <a:avLst/>
              <a:gdLst>
                <a:gd name="T0" fmla="*/ 17 w 90"/>
                <a:gd name="T1" fmla="*/ 10 h 78"/>
                <a:gd name="T2" fmla="*/ 19 w 90"/>
                <a:gd name="T3" fmla="*/ 7 h 78"/>
                <a:gd name="T4" fmla="*/ 20 w 90"/>
                <a:gd name="T5" fmla="*/ 4 h 78"/>
                <a:gd name="T6" fmla="*/ 12 w 90"/>
                <a:gd name="T7" fmla="*/ 2 h 78"/>
                <a:gd name="T8" fmla="*/ 7 w 90"/>
                <a:gd name="T9" fmla="*/ 0 h 78"/>
                <a:gd name="T10" fmla="*/ 3 w 90"/>
                <a:gd name="T11" fmla="*/ 0 h 78"/>
                <a:gd name="T12" fmla="*/ 2 w 90"/>
                <a:gd name="T13" fmla="*/ 2 h 78"/>
                <a:gd name="T14" fmla="*/ 0 w 90"/>
                <a:gd name="T15" fmla="*/ 4 h 78"/>
                <a:gd name="T16" fmla="*/ 2 w 90"/>
                <a:gd name="T17" fmla="*/ 7 h 78"/>
                <a:gd name="T18" fmla="*/ 5 w 90"/>
                <a:gd name="T19" fmla="*/ 18 h 78"/>
                <a:gd name="T20" fmla="*/ 13 w 90"/>
                <a:gd name="T21" fmla="*/ 16 h 78"/>
                <a:gd name="T22" fmla="*/ 19 w 90"/>
                <a:gd name="T23" fmla="*/ 16 h 78"/>
                <a:gd name="T24" fmla="*/ 20 w 90"/>
                <a:gd name="T25" fmla="*/ 16 h 78"/>
                <a:gd name="T26" fmla="*/ 22 w 90"/>
                <a:gd name="T27" fmla="*/ 11 h 78"/>
                <a:gd name="T28" fmla="*/ 17 w 90"/>
                <a:gd name="T29" fmla="*/ 1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C0C0C0"/>
            </a:solidFill>
            <a:ln w="9525">
              <a:noFill/>
              <a:round/>
              <a:headEnd/>
              <a:tailEnd/>
            </a:ln>
          </p:spPr>
          <p:txBody>
            <a:bodyPr/>
            <a:lstStyle/>
            <a:p>
              <a:endParaRPr lang="en-US"/>
            </a:p>
          </p:txBody>
        </p:sp>
        <p:sp>
          <p:nvSpPr>
            <p:cNvPr id="67788" name="Freeform 197"/>
            <p:cNvSpPr>
              <a:spLocks/>
            </p:cNvSpPr>
            <p:nvPr/>
          </p:nvSpPr>
          <p:spPr bwMode="auto">
            <a:xfrm>
              <a:off x="4279" y="2345"/>
              <a:ext cx="109" cy="175"/>
            </a:xfrm>
            <a:custGeom>
              <a:avLst/>
              <a:gdLst>
                <a:gd name="T0" fmla="*/ 25 w 138"/>
                <a:gd name="T1" fmla="*/ 48 h 223"/>
                <a:gd name="T2" fmla="*/ 29 w 138"/>
                <a:gd name="T3" fmla="*/ 46 h 223"/>
                <a:gd name="T4" fmla="*/ 34 w 138"/>
                <a:gd name="T5" fmla="*/ 44 h 223"/>
                <a:gd name="T6" fmla="*/ 34 w 138"/>
                <a:gd name="T7" fmla="*/ 35 h 223"/>
                <a:gd name="T8" fmla="*/ 34 w 138"/>
                <a:gd name="T9" fmla="*/ 28 h 223"/>
                <a:gd name="T10" fmla="*/ 29 w 138"/>
                <a:gd name="T11" fmla="*/ 24 h 223"/>
                <a:gd name="T12" fmla="*/ 23 w 138"/>
                <a:gd name="T13" fmla="*/ 16 h 223"/>
                <a:gd name="T14" fmla="*/ 19 w 138"/>
                <a:gd name="T15" fmla="*/ 12 h 223"/>
                <a:gd name="T16" fmla="*/ 20 w 138"/>
                <a:gd name="T17" fmla="*/ 8 h 223"/>
                <a:gd name="T18" fmla="*/ 19 w 138"/>
                <a:gd name="T19" fmla="*/ 5 h 223"/>
                <a:gd name="T20" fmla="*/ 14 w 138"/>
                <a:gd name="T21" fmla="*/ 4 h 223"/>
                <a:gd name="T22" fmla="*/ 12 w 138"/>
                <a:gd name="T23" fmla="*/ 0 h 223"/>
                <a:gd name="T24" fmla="*/ 10 w 138"/>
                <a:gd name="T25" fmla="*/ 0 h 223"/>
                <a:gd name="T26" fmla="*/ 3 w 138"/>
                <a:gd name="T27" fmla="*/ 2 h 223"/>
                <a:gd name="T28" fmla="*/ 0 w 138"/>
                <a:gd name="T29" fmla="*/ 5 h 223"/>
                <a:gd name="T30" fmla="*/ 0 w 138"/>
                <a:gd name="T31" fmla="*/ 5 h 223"/>
                <a:gd name="T32" fmla="*/ 2 w 138"/>
                <a:gd name="T33" fmla="*/ 8 h 223"/>
                <a:gd name="T34" fmla="*/ 3 w 138"/>
                <a:gd name="T35" fmla="*/ 16 h 223"/>
                <a:gd name="T36" fmla="*/ 13 w 138"/>
                <a:gd name="T37" fmla="*/ 16 h 223"/>
                <a:gd name="T38" fmla="*/ 17 w 138"/>
                <a:gd name="T39" fmla="*/ 19 h 223"/>
                <a:gd name="T40" fmla="*/ 25 w 138"/>
                <a:gd name="T41" fmla="*/ 30 h 223"/>
                <a:gd name="T42" fmla="*/ 23 w 138"/>
                <a:gd name="T43" fmla="*/ 34 h 223"/>
                <a:gd name="T44" fmla="*/ 14 w 138"/>
                <a:gd name="T45" fmla="*/ 35 h 223"/>
                <a:gd name="T46" fmla="*/ 10 w 138"/>
                <a:gd name="T47" fmla="*/ 38 h 223"/>
                <a:gd name="T48" fmla="*/ 10 w 138"/>
                <a:gd name="T49" fmla="*/ 44 h 223"/>
                <a:gd name="T50" fmla="*/ 17 w 138"/>
                <a:gd name="T51" fmla="*/ 50 h 223"/>
                <a:gd name="T52" fmla="*/ 20 w 138"/>
                <a:gd name="T53" fmla="*/ 53 h 223"/>
                <a:gd name="T54" fmla="*/ 23 w 138"/>
                <a:gd name="T55" fmla="*/ 50 h 223"/>
                <a:gd name="T56" fmla="*/ 25 w 138"/>
                <a:gd name="T57" fmla="*/ 48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C0C0C0"/>
            </a:solidFill>
            <a:ln w="9525">
              <a:noFill/>
              <a:round/>
              <a:headEnd/>
              <a:tailEnd/>
            </a:ln>
          </p:spPr>
          <p:txBody>
            <a:bodyPr/>
            <a:lstStyle/>
            <a:p>
              <a:endParaRPr lang="en-US"/>
            </a:p>
          </p:txBody>
        </p:sp>
        <p:sp>
          <p:nvSpPr>
            <p:cNvPr id="67789" name="Freeform 198"/>
            <p:cNvSpPr>
              <a:spLocks/>
            </p:cNvSpPr>
            <p:nvPr/>
          </p:nvSpPr>
          <p:spPr bwMode="auto">
            <a:xfrm>
              <a:off x="4313" y="2326"/>
              <a:ext cx="110" cy="213"/>
            </a:xfrm>
            <a:custGeom>
              <a:avLst/>
              <a:gdLst>
                <a:gd name="T0" fmla="*/ 17 w 138"/>
                <a:gd name="T1" fmla="*/ 0 h 271"/>
                <a:gd name="T2" fmla="*/ 2 w 138"/>
                <a:gd name="T3" fmla="*/ 0 h 271"/>
                <a:gd name="T4" fmla="*/ 0 w 138"/>
                <a:gd name="T5" fmla="*/ 6 h 271"/>
                <a:gd name="T6" fmla="*/ 2 w 138"/>
                <a:gd name="T7" fmla="*/ 6 h 271"/>
                <a:gd name="T8" fmla="*/ 5 w 138"/>
                <a:gd name="T9" fmla="*/ 10 h 271"/>
                <a:gd name="T10" fmla="*/ 9 w 138"/>
                <a:gd name="T11" fmla="*/ 12 h 271"/>
                <a:gd name="T12" fmla="*/ 11 w 138"/>
                <a:gd name="T13" fmla="*/ 14 h 271"/>
                <a:gd name="T14" fmla="*/ 9 w 138"/>
                <a:gd name="T15" fmla="*/ 17 h 271"/>
                <a:gd name="T16" fmla="*/ 14 w 138"/>
                <a:gd name="T17" fmla="*/ 22 h 271"/>
                <a:gd name="T18" fmla="*/ 20 w 138"/>
                <a:gd name="T19" fmla="*/ 30 h 271"/>
                <a:gd name="T20" fmla="*/ 25 w 138"/>
                <a:gd name="T21" fmla="*/ 34 h 271"/>
                <a:gd name="T22" fmla="*/ 25 w 138"/>
                <a:gd name="T23" fmla="*/ 42 h 271"/>
                <a:gd name="T24" fmla="*/ 25 w 138"/>
                <a:gd name="T25" fmla="*/ 50 h 271"/>
                <a:gd name="T26" fmla="*/ 20 w 138"/>
                <a:gd name="T27" fmla="*/ 53 h 271"/>
                <a:gd name="T28" fmla="*/ 15 w 138"/>
                <a:gd name="T29" fmla="*/ 53 h 271"/>
                <a:gd name="T30" fmla="*/ 14 w 138"/>
                <a:gd name="T31" fmla="*/ 57 h 271"/>
                <a:gd name="T32" fmla="*/ 11 w 138"/>
                <a:gd name="T33" fmla="*/ 58 h 271"/>
                <a:gd name="T34" fmla="*/ 12 w 138"/>
                <a:gd name="T35" fmla="*/ 60 h 271"/>
                <a:gd name="T36" fmla="*/ 17 w 138"/>
                <a:gd name="T37" fmla="*/ 64 h 271"/>
                <a:gd name="T38" fmla="*/ 28 w 138"/>
                <a:gd name="T39" fmla="*/ 57 h 271"/>
                <a:gd name="T40" fmla="*/ 36 w 138"/>
                <a:gd name="T41" fmla="*/ 50 h 271"/>
                <a:gd name="T42" fmla="*/ 29 w 138"/>
                <a:gd name="T43" fmla="*/ 31 h 271"/>
                <a:gd name="T44" fmla="*/ 26 w 138"/>
                <a:gd name="T45" fmla="*/ 28 h 271"/>
                <a:gd name="T46" fmla="*/ 20 w 138"/>
                <a:gd name="T47" fmla="*/ 20 h 271"/>
                <a:gd name="T48" fmla="*/ 17 w 138"/>
                <a:gd name="T49" fmla="*/ 14 h 271"/>
                <a:gd name="T50" fmla="*/ 20 w 138"/>
                <a:gd name="T51" fmla="*/ 12 h 271"/>
                <a:gd name="T52" fmla="*/ 25 w 138"/>
                <a:gd name="T53" fmla="*/ 8 h 271"/>
                <a:gd name="T54" fmla="*/ 23 w 138"/>
                <a:gd name="T55" fmla="*/ 5 h 271"/>
                <a:gd name="T56" fmla="*/ 1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C0C0C0"/>
            </a:solidFill>
            <a:ln w="9525">
              <a:noFill/>
              <a:round/>
              <a:headEnd/>
              <a:tailEnd/>
            </a:ln>
          </p:spPr>
          <p:txBody>
            <a:bodyPr/>
            <a:lstStyle/>
            <a:p>
              <a:endParaRPr lang="en-US"/>
            </a:p>
          </p:txBody>
        </p:sp>
        <p:sp>
          <p:nvSpPr>
            <p:cNvPr id="67790" name="Freeform 199"/>
            <p:cNvSpPr>
              <a:spLocks/>
            </p:cNvSpPr>
            <p:nvPr/>
          </p:nvSpPr>
          <p:spPr bwMode="auto">
            <a:xfrm>
              <a:off x="3977" y="2208"/>
              <a:ext cx="118" cy="57"/>
            </a:xfrm>
            <a:custGeom>
              <a:avLst/>
              <a:gdLst>
                <a:gd name="T0" fmla="*/ 24 w 150"/>
                <a:gd name="T1" fmla="*/ 9 h 72"/>
                <a:gd name="T2" fmla="*/ 16 w 150"/>
                <a:gd name="T3" fmla="*/ 5 h 72"/>
                <a:gd name="T4" fmla="*/ 6 w 150"/>
                <a:gd name="T5" fmla="*/ 0 h 72"/>
                <a:gd name="T6" fmla="*/ 3 w 150"/>
                <a:gd name="T7" fmla="*/ 0 h 72"/>
                <a:gd name="T8" fmla="*/ 0 w 150"/>
                <a:gd name="T9" fmla="*/ 7 h 72"/>
                <a:gd name="T10" fmla="*/ 14 w 150"/>
                <a:gd name="T11" fmla="*/ 14 h 72"/>
                <a:gd name="T12" fmla="*/ 24 w 150"/>
                <a:gd name="T13" fmla="*/ 16 h 72"/>
                <a:gd name="T14" fmla="*/ 30 w 150"/>
                <a:gd name="T15" fmla="*/ 18 h 72"/>
                <a:gd name="T16" fmla="*/ 33 w 150"/>
                <a:gd name="T17" fmla="*/ 18 h 72"/>
                <a:gd name="T18" fmla="*/ 35 w 150"/>
                <a:gd name="T19" fmla="*/ 13 h 72"/>
                <a:gd name="T20" fmla="*/ 35 w 150"/>
                <a:gd name="T21" fmla="*/ 13 h 72"/>
                <a:gd name="T22" fmla="*/ 33 w 150"/>
                <a:gd name="T23" fmla="*/ 10 h 72"/>
                <a:gd name="T24" fmla="*/ 24 w 150"/>
                <a:gd name="T25" fmla="*/ 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solidFill>
              <a:srgbClr val="C0C0C0"/>
            </a:solidFill>
            <a:ln w="9525">
              <a:noFill/>
              <a:round/>
              <a:headEnd/>
              <a:tailEnd/>
            </a:ln>
          </p:spPr>
          <p:txBody>
            <a:bodyPr/>
            <a:lstStyle/>
            <a:p>
              <a:endParaRPr lang="en-US"/>
            </a:p>
          </p:txBody>
        </p:sp>
        <p:sp>
          <p:nvSpPr>
            <p:cNvPr id="67791" name="Freeform 200"/>
            <p:cNvSpPr>
              <a:spLocks/>
            </p:cNvSpPr>
            <p:nvPr/>
          </p:nvSpPr>
          <p:spPr bwMode="auto">
            <a:xfrm>
              <a:off x="4100" y="1767"/>
              <a:ext cx="468" cy="236"/>
            </a:xfrm>
            <a:custGeom>
              <a:avLst/>
              <a:gdLst>
                <a:gd name="T0" fmla="*/ 10 w 595"/>
                <a:gd name="T1" fmla="*/ 30 h 301"/>
                <a:gd name="T2" fmla="*/ 12 w 595"/>
                <a:gd name="T3" fmla="*/ 43 h 301"/>
                <a:gd name="T4" fmla="*/ 31 w 595"/>
                <a:gd name="T5" fmla="*/ 49 h 301"/>
                <a:gd name="T6" fmla="*/ 42 w 595"/>
                <a:gd name="T7" fmla="*/ 61 h 301"/>
                <a:gd name="T8" fmla="*/ 60 w 595"/>
                <a:gd name="T9" fmla="*/ 63 h 301"/>
                <a:gd name="T10" fmla="*/ 74 w 595"/>
                <a:gd name="T11" fmla="*/ 70 h 301"/>
                <a:gd name="T12" fmla="*/ 90 w 595"/>
                <a:gd name="T13" fmla="*/ 60 h 301"/>
                <a:gd name="T14" fmla="*/ 105 w 595"/>
                <a:gd name="T15" fmla="*/ 59 h 301"/>
                <a:gd name="T16" fmla="*/ 109 w 595"/>
                <a:gd name="T17" fmla="*/ 49 h 301"/>
                <a:gd name="T18" fmla="*/ 117 w 595"/>
                <a:gd name="T19" fmla="*/ 45 h 301"/>
                <a:gd name="T20" fmla="*/ 128 w 595"/>
                <a:gd name="T21" fmla="*/ 41 h 301"/>
                <a:gd name="T22" fmla="*/ 141 w 595"/>
                <a:gd name="T23" fmla="*/ 36 h 301"/>
                <a:gd name="T24" fmla="*/ 138 w 595"/>
                <a:gd name="T25" fmla="*/ 31 h 301"/>
                <a:gd name="T26" fmla="*/ 125 w 595"/>
                <a:gd name="T27" fmla="*/ 30 h 301"/>
                <a:gd name="T28" fmla="*/ 125 w 595"/>
                <a:gd name="T29" fmla="*/ 22 h 301"/>
                <a:gd name="T30" fmla="*/ 128 w 595"/>
                <a:gd name="T31" fmla="*/ 16 h 301"/>
                <a:gd name="T32" fmla="*/ 117 w 595"/>
                <a:gd name="T33" fmla="*/ 14 h 301"/>
                <a:gd name="T34" fmla="*/ 95 w 595"/>
                <a:gd name="T35" fmla="*/ 20 h 301"/>
                <a:gd name="T36" fmla="*/ 87 w 595"/>
                <a:gd name="T37" fmla="*/ 13 h 301"/>
                <a:gd name="T38" fmla="*/ 72 w 595"/>
                <a:gd name="T39" fmla="*/ 13 h 301"/>
                <a:gd name="T40" fmla="*/ 68 w 595"/>
                <a:gd name="T41" fmla="*/ 8 h 301"/>
                <a:gd name="T42" fmla="*/ 51 w 595"/>
                <a:gd name="T43" fmla="*/ 0 h 301"/>
                <a:gd name="T44" fmla="*/ 46 w 595"/>
                <a:gd name="T45" fmla="*/ 7 h 301"/>
                <a:gd name="T46" fmla="*/ 40 w 595"/>
                <a:gd name="T47" fmla="*/ 16 h 301"/>
                <a:gd name="T48" fmla="*/ 28 w 595"/>
                <a:gd name="T49" fmla="*/ 12 h 301"/>
                <a:gd name="T50" fmla="*/ 13 w 595"/>
                <a:gd name="T51" fmla="*/ 13 h 301"/>
                <a:gd name="T52" fmla="*/ 3 w 595"/>
                <a:gd name="T53" fmla="*/ 19 h 301"/>
                <a:gd name="T54" fmla="*/ 0 w 595"/>
                <a:gd name="T55" fmla="*/ 24 h 301"/>
                <a:gd name="T56" fmla="*/ 2 w 595"/>
                <a:gd name="T57" fmla="*/ 26 h 301"/>
                <a:gd name="T58" fmla="*/ 10 w 595"/>
                <a:gd name="T59" fmla="*/ 30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C0C0C0"/>
            </a:solidFill>
            <a:ln w="9525">
              <a:noFill/>
              <a:round/>
              <a:headEnd/>
              <a:tailEnd/>
            </a:ln>
          </p:spPr>
          <p:txBody>
            <a:bodyPr/>
            <a:lstStyle/>
            <a:p>
              <a:endParaRPr lang="en-US"/>
            </a:p>
          </p:txBody>
        </p:sp>
        <p:sp>
          <p:nvSpPr>
            <p:cNvPr id="67792" name="Freeform 201"/>
            <p:cNvSpPr>
              <a:spLocks/>
            </p:cNvSpPr>
            <p:nvPr/>
          </p:nvSpPr>
          <p:spPr bwMode="auto">
            <a:xfrm>
              <a:off x="4239" y="2362"/>
              <a:ext cx="122" cy="218"/>
            </a:xfrm>
            <a:custGeom>
              <a:avLst/>
              <a:gdLst>
                <a:gd name="T0" fmla="*/ 15 w 107"/>
                <a:gd name="T1" fmla="*/ 20 h 190"/>
                <a:gd name="T2" fmla="*/ 0 w 107"/>
                <a:gd name="T3" fmla="*/ 52 h 190"/>
                <a:gd name="T4" fmla="*/ 33 w 107"/>
                <a:gd name="T5" fmla="*/ 107 h 190"/>
                <a:gd name="T6" fmla="*/ 33 w 107"/>
                <a:gd name="T7" fmla="*/ 137 h 190"/>
                <a:gd name="T8" fmla="*/ 49 w 107"/>
                <a:gd name="T9" fmla="*/ 177 h 190"/>
                <a:gd name="T10" fmla="*/ 43 w 107"/>
                <a:gd name="T11" fmla="*/ 213 h 190"/>
                <a:gd name="T12" fmla="*/ 50 w 107"/>
                <a:gd name="T13" fmla="*/ 250 h 190"/>
                <a:gd name="T14" fmla="*/ 57 w 107"/>
                <a:gd name="T15" fmla="*/ 268 h 190"/>
                <a:gd name="T16" fmla="*/ 43 w 107"/>
                <a:gd name="T17" fmla="*/ 287 h 190"/>
                <a:gd name="T18" fmla="*/ 29 w 107"/>
                <a:gd name="T19" fmla="*/ 363 h 190"/>
                <a:gd name="T20" fmla="*/ 73 w 107"/>
                <a:gd name="T21" fmla="*/ 416 h 190"/>
                <a:gd name="T22" fmla="*/ 74 w 107"/>
                <a:gd name="T23" fmla="*/ 404 h 190"/>
                <a:gd name="T24" fmla="*/ 99 w 107"/>
                <a:gd name="T25" fmla="*/ 421 h 190"/>
                <a:gd name="T26" fmla="*/ 99 w 107"/>
                <a:gd name="T27" fmla="*/ 433 h 190"/>
                <a:gd name="T28" fmla="*/ 123 w 107"/>
                <a:gd name="T29" fmla="*/ 430 h 190"/>
                <a:gd name="T30" fmla="*/ 129 w 107"/>
                <a:gd name="T31" fmla="*/ 420 h 190"/>
                <a:gd name="T32" fmla="*/ 95 w 107"/>
                <a:gd name="T33" fmla="*/ 398 h 190"/>
                <a:gd name="T34" fmla="*/ 59 w 107"/>
                <a:gd name="T35" fmla="*/ 340 h 190"/>
                <a:gd name="T36" fmla="*/ 43 w 107"/>
                <a:gd name="T37" fmla="*/ 314 h 190"/>
                <a:gd name="T38" fmla="*/ 71 w 107"/>
                <a:gd name="T39" fmla="*/ 258 h 190"/>
                <a:gd name="T40" fmla="*/ 124 w 107"/>
                <a:gd name="T41" fmla="*/ 247 h 190"/>
                <a:gd name="T42" fmla="*/ 155 w 107"/>
                <a:gd name="T43" fmla="*/ 273 h 190"/>
                <a:gd name="T44" fmla="*/ 138 w 107"/>
                <a:gd name="T45" fmla="*/ 221 h 190"/>
                <a:gd name="T46" fmla="*/ 157 w 107"/>
                <a:gd name="T47" fmla="*/ 198 h 190"/>
                <a:gd name="T48" fmla="*/ 221 w 107"/>
                <a:gd name="T49" fmla="*/ 198 h 190"/>
                <a:gd name="T50" fmla="*/ 234 w 107"/>
                <a:gd name="T51" fmla="*/ 166 h 190"/>
                <a:gd name="T52" fmla="*/ 208 w 107"/>
                <a:gd name="T53" fmla="*/ 114 h 190"/>
                <a:gd name="T54" fmla="*/ 188 w 107"/>
                <a:gd name="T55" fmla="*/ 83 h 190"/>
                <a:gd name="T56" fmla="*/ 106 w 107"/>
                <a:gd name="T57" fmla="*/ 62 h 190"/>
                <a:gd name="T58" fmla="*/ 81 w 107"/>
                <a:gd name="T59" fmla="*/ 0 h 190"/>
                <a:gd name="T60" fmla="*/ 15 w 107"/>
                <a:gd name="T61" fmla="*/ 20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C0C0C0"/>
            </a:solidFill>
            <a:ln w="9525">
              <a:noFill/>
              <a:round/>
              <a:headEnd/>
              <a:tailEnd/>
            </a:ln>
          </p:spPr>
          <p:txBody>
            <a:bodyPr/>
            <a:lstStyle/>
            <a:p>
              <a:endParaRPr lang="en-US"/>
            </a:p>
          </p:txBody>
        </p:sp>
        <p:sp>
          <p:nvSpPr>
            <p:cNvPr id="67793" name="Freeform 202"/>
            <p:cNvSpPr>
              <a:spLocks/>
            </p:cNvSpPr>
            <p:nvPr/>
          </p:nvSpPr>
          <p:spPr bwMode="auto">
            <a:xfrm>
              <a:off x="4159" y="2239"/>
              <a:ext cx="137" cy="268"/>
            </a:xfrm>
            <a:custGeom>
              <a:avLst/>
              <a:gdLst>
                <a:gd name="T0" fmla="*/ 159 w 120"/>
                <a:gd name="T1" fmla="*/ 0 h 233"/>
                <a:gd name="T2" fmla="*/ 122 w 120"/>
                <a:gd name="T3" fmla="*/ 40 h 233"/>
                <a:gd name="T4" fmla="*/ 91 w 120"/>
                <a:gd name="T5" fmla="*/ 61 h 233"/>
                <a:gd name="T6" fmla="*/ 33 w 120"/>
                <a:gd name="T7" fmla="*/ 139 h 233"/>
                <a:gd name="T8" fmla="*/ 15 w 120"/>
                <a:gd name="T9" fmla="*/ 199 h 233"/>
                <a:gd name="T10" fmla="*/ 0 w 120"/>
                <a:gd name="T11" fmla="*/ 229 h 233"/>
                <a:gd name="T12" fmla="*/ 51 w 120"/>
                <a:gd name="T13" fmla="*/ 283 h 233"/>
                <a:gd name="T14" fmla="*/ 70 w 120"/>
                <a:gd name="T15" fmla="*/ 327 h 233"/>
                <a:gd name="T16" fmla="*/ 58 w 120"/>
                <a:gd name="T17" fmla="*/ 373 h 233"/>
                <a:gd name="T18" fmla="*/ 96 w 120"/>
                <a:gd name="T19" fmla="*/ 384 h 233"/>
                <a:gd name="T20" fmla="*/ 128 w 120"/>
                <a:gd name="T21" fmla="*/ 363 h 233"/>
                <a:gd name="T22" fmla="*/ 144 w 120"/>
                <a:gd name="T23" fmla="*/ 343 h 233"/>
                <a:gd name="T24" fmla="*/ 177 w 120"/>
                <a:gd name="T25" fmla="*/ 434 h 233"/>
                <a:gd name="T26" fmla="*/ 191 w 120"/>
                <a:gd name="T27" fmla="*/ 490 h 233"/>
                <a:gd name="T28" fmla="*/ 190 w 120"/>
                <a:gd name="T29" fmla="*/ 538 h 233"/>
                <a:gd name="T30" fmla="*/ 219 w 120"/>
                <a:gd name="T31" fmla="*/ 492 h 233"/>
                <a:gd name="T32" fmla="*/ 203 w 120"/>
                <a:gd name="T33" fmla="*/ 434 h 233"/>
                <a:gd name="T34" fmla="*/ 177 w 120"/>
                <a:gd name="T35" fmla="*/ 401 h 233"/>
                <a:gd name="T36" fmla="*/ 191 w 120"/>
                <a:gd name="T37" fmla="*/ 373 h 233"/>
                <a:gd name="T38" fmla="*/ 190 w 120"/>
                <a:gd name="T39" fmla="*/ 351 h 233"/>
                <a:gd name="T40" fmla="*/ 154 w 120"/>
                <a:gd name="T41" fmla="*/ 303 h 233"/>
                <a:gd name="T42" fmla="*/ 169 w 120"/>
                <a:gd name="T43" fmla="*/ 265 h 233"/>
                <a:gd name="T44" fmla="*/ 235 w 120"/>
                <a:gd name="T45" fmla="*/ 245 h 233"/>
                <a:gd name="T46" fmla="*/ 265 w 120"/>
                <a:gd name="T47" fmla="*/ 212 h 233"/>
                <a:gd name="T48" fmla="*/ 248 w 120"/>
                <a:gd name="T49" fmla="*/ 212 h 233"/>
                <a:gd name="T50" fmla="*/ 231 w 120"/>
                <a:gd name="T51" fmla="*/ 201 h 233"/>
                <a:gd name="T52" fmla="*/ 206 w 120"/>
                <a:gd name="T53" fmla="*/ 196 h 233"/>
                <a:gd name="T54" fmla="*/ 218 w 120"/>
                <a:gd name="T55" fmla="*/ 170 h 233"/>
                <a:gd name="T56" fmla="*/ 193 w 120"/>
                <a:gd name="T57" fmla="*/ 139 h 233"/>
                <a:gd name="T58" fmla="*/ 169 w 120"/>
                <a:gd name="T59" fmla="*/ 95 h 233"/>
                <a:gd name="T60" fmla="*/ 191 w 120"/>
                <a:gd name="T61" fmla="*/ 79 h 233"/>
                <a:gd name="T62" fmla="*/ 191 w 120"/>
                <a:gd name="T63" fmla="*/ 30 h 233"/>
                <a:gd name="T64" fmla="*/ 159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C0C0C0"/>
            </a:solidFill>
            <a:ln w="9525">
              <a:noFill/>
              <a:round/>
              <a:headEnd/>
              <a:tailEnd/>
            </a:ln>
          </p:spPr>
          <p:txBody>
            <a:bodyPr/>
            <a:lstStyle/>
            <a:p>
              <a:endParaRPr lang="en-US"/>
            </a:p>
          </p:txBody>
        </p:sp>
        <p:sp>
          <p:nvSpPr>
            <p:cNvPr id="67794" name="Line 203"/>
            <p:cNvSpPr>
              <a:spLocks noChangeShapeType="1"/>
            </p:cNvSpPr>
            <p:nvPr/>
          </p:nvSpPr>
          <p:spPr bwMode="auto">
            <a:xfrm>
              <a:off x="4549" y="2408"/>
              <a:ext cx="0" cy="0"/>
            </a:xfrm>
            <a:prstGeom prst="line">
              <a:avLst/>
            </a:prstGeom>
            <a:noFill/>
            <a:ln w="0">
              <a:noFill/>
              <a:round/>
              <a:headEnd/>
              <a:tailEnd/>
            </a:ln>
          </p:spPr>
          <p:txBody>
            <a:bodyPr/>
            <a:lstStyle/>
            <a:p>
              <a:endParaRPr lang="fr-FR"/>
            </a:p>
          </p:txBody>
        </p:sp>
        <p:sp>
          <p:nvSpPr>
            <p:cNvPr id="67795" name="Freeform 204"/>
            <p:cNvSpPr>
              <a:spLocks/>
            </p:cNvSpPr>
            <p:nvPr/>
          </p:nvSpPr>
          <p:spPr bwMode="auto">
            <a:xfrm>
              <a:off x="4639" y="1978"/>
              <a:ext cx="74" cy="93"/>
            </a:xfrm>
            <a:custGeom>
              <a:avLst/>
              <a:gdLst>
                <a:gd name="T0" fmla="*/ 24 w 78"/>
                <a:gd name="T1" fmla="*/ 9 h 98"/>
                <a:gd name="T2" fmla="*/ 25 w 78"/>
                <a:gd name="T3" fmla="*/ 24 h 98"/>
                <a:gd name="T4" fmla="*/ 14 w 78"/>
                <a:gd name="T5" fmla="*/ 16 h 98"/>
                <a:gd name="T6" fmla="*/ 6 w 78"/>
                <a:gd name="T7" fmla="*/ 25 h 98"/>
                <a:gd name="T8" fmla="*/ 0 w 78"/>
                <a:gd name="T9" fmla="*/ 41 h 98"/>
                <a:gd name="T10" fmla="*/ 0 w 78"/>
                <a:gd name="T11" fmla="*/ 41 h 98"/>
                <a:gd name="T12" fmla="*/ 6 w 78"/>
                <a:gd name="T13" fmla="*/ 41 h 98"/>
                <a:gd name="T14" fmla="*/ 6 w 78"/>
                <a:gd name="T15" fmla="*/ 41 h 98"/>
                <a:gd name="T16" fmla="*/ 9 w 78"/>
                <a:gd name="T17" fmla="*/ 41 h 98"/>
                <a:gd name="T18" fmla="*/ 9 w 78"/>
                <a:gd name="T19" fmla="*/ 41 h 98"/>
                <a:gd name="T20" fmla="*/ 23 w 78"/>
                <a:gd name="T21" fmla="*/ 51 h 98"/>
                <a:gd name="T22" fmla="*/ 25 w 78"/>
                <a:gd name="T23" fmla="*/ 62 h 98"/>
                <a:gd name="T24" fmla="*/ 25 w 78"/>
                <a:gd name="T25" fmla="*/ 62 h 98"/>
                <a:gd name="T26" fmla="*/ 26 w 78"/>
                <a:gd name="T27" fmla="*/ 67 h 98"/>
                <a:gd name="T28" fmla="*/ 28 w 78"/>
                <a:gd name="T29" fmla="*/ 72 h 98"/>
                <a:gd name="T30" fmla="*/ 51 w 78"/>
                <a:gd name="T31" fmla="*/ 65 h 98"/>
                <a:gd name="T32" fmla="*/ 51 w 78"/>
                <a:gd name="T33" fmla="*/ 62 h 98"/>
                <a:gd name="T34" fmla="*/ 51 w 78"/>
                <a:gd name="T35" fmla="*/ 62 h 98"/>
                <a:gd name="T36" fmla="*/ 50 w 78"/>
                <a:gd name="T37" fmla="*/ 60 h 98"/>
                <a:gd name="T38" fmla="*/ 48 w 78"/>
                <a:gd name="T39" fmla="*/ 57 h 98"/>
                <a:gd name="T40" fmla="*/ 46 w 78"/>
                <a:gd name="T41" fmla="*/ 56 h 98"/>
                <a:gd name="T42" fmla="*/ 46 w 78"/>
                <a:gd name="T43" fmla="*/ 56 h 98"/>
                <a:gd name="T44" fmla="*/ 46 w 78"/>
                <a:gd name="T45" fmla="*/ 44 h 98"/>
                <a:gd name="T46" fmla="*/ 46 w 78"/>
                <a:gd name="T47" fmla="*/ 44 h 98"/>
                <a:gd name="T48" fmla="*/ 46 w 78"/>
                <a:gd name="T49" fmla="*/ 34 h 98"/>
                <a:gd name="T50" fmla="*/ 46 w 78"/>
                <a:gd name="T51" fmla="*/ 34 h 98"/>
                <a:gd name="T52" fmla="*/ 40 w 78"/>
                <a:gd name="T53" fmla="*/ 20 h 98"/>
                <a:gd name="T54" fmla="*/ 40 w 78"/>
                <a:gd name="T55" fmla="*/ 20 h 98"/>
                <a:gd name="T56" fmla="*/ 46 w 78"/>
                <a:gd name="T57" fmla="*/ 10 h 98"/>
                <a:gd name="T58" fmla="*/ 46 w 78"/>
                <a:gd name="T59" fmla="*/ 10 h 98"/>
                <a:gd name="T60" fmla="*/ 57 w 78"/>
                <a:gd name="T61" fmla="*/ 4 h 98"/>
                <a:gd name="T62" fmla="*/ 38 w 78"/>
                <a:gd name="T63" fmla="*/ 0 h 98"/>
                <a:gd name="T64" fmla="*/ 24 w 78"/>
                <a:gd name="T65" fmla="*/ 9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C0C0C0"/>
            </a:solidFill>
            <a:ln w="9525">
              <a:noFill/>
              <a:round/>
              <a:headEnd/>
              <a:tailEnd/>
            </a:ln>
          </p:spPr>
          <p:txBody>
            <a:bodyPr/>
            <a:lstStyle/>
            <a:p>
              <a:endParaRPr lang="en-US"/>
            </a:p>
          </p:txBody>
        </p:sp>
        <p:sp>
          <p:nvSpPr>
            <p:cNvPr id="67796" name="Freeform 205"/>
            <p:cNvSpPr>
              <a:spLocks/>
            </p:cNvSpPr>
            <p:nvPr/>
          </p:nvSpPr>
          <p:spPr bwMode="auto">
            <a:xfrm>
              <a:off x="4667" y="2062"/>
              <a:ext cx="53" cy="63"/>
            </a:xfrm>
            <a:custGeom>
              <a:avLst/>
              <a:gdLst>
                <a:gd name="T0" fmla="*/ 10 w 54"/>
                <a:gd name="T1" fmla="*/ 10 h 66"/>
                <a:gd name="T2" fmla="*/ 10 w 54"/>
                <a:gd name="T3" fmla="*/ 10 h 66"/>
                <a:gd name="T4" fmla="*/ 10 w 54"/>
                <a:gd name="T5" fmla="*/ 28 h 66"/>
                <a:gd name="T6" fmla="*/ 10 w 54"/>
                <a:gd name="T7" fmla="*/ 28 h 66"/>
                <a:gd name="T8" fmla="*/ 0 w 54"/>
                <a:gd name="T9" fmla="*/ 50 h 66"/>
                <a:gd name="T10" fmla="*/ 0 w 54"/>
                <a:gd name="T11" fmla="*/ 50 h 66"/>
                <a:gd name="T12" fmla="*/ 20 w 54"/>
                <a:gd name="T13" fmla="*/ 50 h 66"/>
                <a:gd name="T14" fmla="*/ 20 w 54"/>
                <a:gd name="T15" fmla="*/ 50 h 66"/>
                <a:gd name="T16" fmla="*/ 34 w 54"/>
                <a:gd name="T17" fmla="*/ 46 h 66"/>
                <a:gd name="T18" fmla="*/ 34 w 54"/>
                <a:gd name="T19" fmla="*/ 46 h 66"/>
                <a:gd name="T20" fmla="*/ 44 w 54"/>
                <a:gd name="T21" fmla="*/ 40 h 66"/>
                <a:gd name="T22" fmla="*/ 44 w 54"/>
                <a:gd name="T23" fmla="*/ 40 h 66"/>
                <a:gd name="T24" fmla="*/ 48 w 54"/>
                <a:gd name="T25" fmla="*/ 28 h 66"/>
                <a:gd name="T26" fmla="*/ 34 w 54"/>
                <a:gd name="T27" fmla="*/ 0 h 66"/>
                <a:gd name="T28" fmla="*/ 10 w 54"/>
                <a:gd name="T29" fmla="*/ 10 h 66"/>
                <a:gd name="T30" fmla="*/ 10 w 54"/>
                <a:gd name="T31" fmla="*/ 10 h 66"/>
                <a:gd name="T32" fmla="*/ 10 w 54"/>
                <a:gd name="T33" fmla="*/ 10 h 66"/>
                <a:gd name="T34" fmla="*/ 10 w 54"/>
                <a:gd name="T35" fmla="*/ 1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3366FF"/>
            </a:solidFill>
            <a:ln w="9525">
              <a:noFill/>
              <a:round/>
              <a:headEnd/>
              <a:tailEnd/>
            </a:ln>
          </p:spPr>
          <p:txBody>
            <a:bodyPr/>
            <a:lstStyle/>
            <a:p>
              <a:endParaRPr lang="en-US"/>
            </a:p>
          </p:txBody>
        </p:sp>
      </p:grpSp>
      <p:sp>
        <p:nvSpPr>
          <p:cNvPr id="67587" name="Rectangle 207"/>
          <p:cNvSpPr>
            <a:spLocks noChangeArrowheads="1"/>
          </p:cNvSpPr>
          <p:nvPr/>
        </p:nvSpPr>
        <p:spPr bwMode="ltGray">
          <a:xfrm>
            <a:off x="2987675" y="1021383"/>
            <a:ext cx="3097213" cy="1210204"/>
          </a:xfrm>
          <a:prstGeom prst="rect">
            <a:avLst/>
          </a:prstGeom>
          <a:noFill/>
          <a:ln w="9525">
            <a:noFill/>
            <a:miter lim="800000"/>
            <a:headEnd/>
            <a:tailEnd/>
          </a:ln>
        </p:spPr>
        <p:txBody>
          <a:bodyPr lIns="90000" tIns="46800" rIns="90000" bIns="46800">
            <a:spAutoFit/>
          </a:bodyPr>
          <a:lstStyle/>
          <a:p>
            <a:pPr algn="just">
              <a:spcBef>
                <a:spcPct val="50000"/>
              </a:spcBef>
              <a:buClr>
                <a:schemeClr val="tx1"/>
              </a:buClr>
              <a:buFont typeface="Wingdings" pitchFamily="2" charset="2"/>
              <a:buNone/>
            </a:pPr>
            <a:r>
              <a:rPr lang="en-US" sz="1400" b="1">
                <a:solidFill>
                  <a:srgbClr val="009966"/>
                </a:solidFill>
                <a:latin typeface="Century Gothic" pitchFamily="34" charset="0"/>
              </a:rPr>
              <a:t>High CAT scores</a:t>
            </a:r>
            <a:endParaRPr lang="en-GB" sz="1400" b="1">
              <a:solidFill>
                <a:srgbClr val="009966"/>
              </a:solidFill>
              <a:latin typeface="Century Gothic" pitchFamily="34" charset="0"/>
            </a:endParaRPr>
          </a:p>
          <a:p>
            <a:pPr algn="just">
              <a:spcBef>
                <a:spcPct val="50000"/>
              </a:spcBef>
              <a:buClr>
                <a:schemeClr val="tx1"/>
              </a:buClr>
              <a:buFont typeface="Wingdings" pitchFamily="2" charset="2"/>
              <a:buNone/>
            </a:pPr>
            <a:r>
              <a:rPr lang="en-GB" sz="900" b="1">
                <a:solidFill>
                  <a:srgbClr val="009966"/>
                </a:solidFill>
                <a:latin typeface="Century Gothic" pitchFamily="34" charset="0"/>
              </a:rPr>
              <a:t>Citizens in </a:t>
            </a:r>
            <a:r>
              <a:rPr lang="en-GB" sz="900" b="1" smtClean="0">
                <a:solidFill>
                  <a:srgbClr val="009966"/>
                </a:solidFill>
                <a:latin typeface="Century Gothic" pitchFamily="34" charset="0"/>
              </a:rPr>
              <a:t>Armenia, Australia, Bosnia, Canada, Chile, Columbia, France, Germany, Greece, Ireland, Lebanon, Macedonia, Saudi Arabia, Sweden, Switzerland, and the USA </a:t>
            </a:r>
            <a:r>
              <a:rPr lang="en-GB" sz="900" b="1">
                <a:solidFill>
                  <a:srgbClr val="009966"/>
                </a:solidFill>
                <a:latin typeface="Century Gothic" pitchFamily="34" charset="0"/>
              </a:rPr>
              <a:t>are very satisfied with their communication with their doctors with CAT scores above average</a:t>
            </a:r>
            <a:r>
              <a:rPr lang="en-GB" sz="900" b="1" smtClean="0">
                <a:solidFill>
                  <a:srgbClr val="009966"/>
                </a:solidFill>
                <a:latin typeface="Century Gothic" pitchFamily="34" charset="0"/>
              </a:rPr>
              <a:t>.</a:t>
            </a:r>
            <a:endParaRPr lang="en-GB" sz="900" b="1">
              <a:solidFill>
                <a:srgbClr val="009966"/>
              </a:solidFill>
              <a:latin typeface="Century Gothic" pitchFamily="34" charset="0"/>
            </a:endParaRPr>
          </a:p>
        </p:txBody>
      </p:sp>
      <p:sp>
        <p:nvSpPr>
          <p:cNvPr id="67588" name="Rectangle 208"/>
          <p:cNvSpPr>
            <a:spLocks noChangeArrowheads="1"/>
          </p:cNvSpPr>
          <p:nvPr/>
        </p:nvSpPr>
        <p:spPr bwMode="ltGray">
          <a:xfrm>
            <a:off x="6040462" y="4336427"/>
            <a:ext cx="2665412" cy="933205"/>
          </a:xfrm>
          <a:prstGeom prst="rect">
            <a:avLst/>
          </a:prstGeom>
          <a:noFill/>
          <a:ln w="9525">
            <a:noFill/>
            <a:miter lim="800000"/>
            <a:headEnd/>
            <a:tailEnd/>
          </a:ln>
        </p:spPr>
        <p:txBody>
          <a:bodyPr lIns="90000" tIns="46800" rIns="90000" bIns="46800">
            <a:spAutoFit/>
          </a:bodyPr>
          <a:lstStyle/>
          <a:p>
            <a:pPr algn="just">
              <a:spcBef>
                <a:spcPct val="50000"/>
              </a:spcBef>
              <a:buClr>
                <a:schemeClr val="tx1"/>
              </a:buClr>
              <a:buFont typeface="Wingdings" pitchFamily="2" charset="2"/>
              <a:buNone/>
            </a:pPr>
            <a:r>
              <a:rPr lang="en-GB" sz="1400" b="1">
                <a:solidFill>
                  <a:srgbClr val="FF0000"/>
                </a:solidFill>
                <a:latin typeface="Century Gothic" pitchFamily="34" charset="0"/>
              </a:rPr>
              <a:t>Low CAT scores</a:t>
            </a:r>
          </a:p>
          <a:p>
            <a:pPr algn="just">
              <a:spcBef>
                <a:spcPct val="50000"/>
              </a:spcBef>
              <a:buClr>
                <a:schemeClr val="tx1"/>
              </a:buClr>
              <a:buFont typeface="Wingdings" pitchFamily="2" charset="2"/>
              <a:buNone/>
            </a:pPr>
            <a:r>
              <a:rPr lang="en-US" sz="900" b="1">
                <a:solidFill>
                  <a:srgbClr val="FF0000"/>
                </a:solidFill>
                <a:latin typeface="Century Gothic" pitchFamily="34" charset="0"/>
              </a:rPr>
              <a:t>Citizens in </a:t>
            </a:r>
            <a:r>
              <a:rPr lang="en-US" sz="900" b="1" smtClean="0">
                <a:solidFill>
                  <a:srgbClr val="FF0000"/>
                </a:solidFill>
                <a:latin typeface="Century Gothic" pitchFamily="34" charset="0"/>
              </a:rPr>
              <a:t>China, Hong Kong, India Japan, Kenya, Pakistan, Palestine, Peru, Poland and are </a:t>
            </a:r>
            <a:r>
              <a:rPr lang="en-US" sz="900" b="1">
                <a:solidFill>
                  <a:srgbClr val="FF0000"/>
                </a:solidFill>
                <a:latin typeface="Century Gothic" pitchFamily="34" charset="0"/>
              </a:rPr>
              <a:t>the least satisfies with their doctor with below average CAT scores. </a:t>
            </a:r>
          </a:p>
        </p:txBody>
      </p:sp>
      <p:sp>
        <p:nvSpPr>
          <p:cNvPr id="67589" name="Rectangle 209"/>
          <p:cNvSpPr>
            <a:spLocks noChangeArrowheads="1"/>
          </p:cNvSpPr>
          <p:nvPr/>
        </p:nvSpPr>
        <p:spPr bwMode="ltGray">
          <a:xfrm>
            <a:off x="3358544" y="5322411"/>
            <a:ext cx="2966754" cy="933205"/>
          </a:xfrm>
          <a:prstGeom prst="rect">
            <a:avLst/>
          </a:prstGeom>
          <a:noFill/>
          <a:ln w="9525">
            <a:noFill/>
            <a:miter lim="800000"/>
            <a:headEnd/>
            <a:tailEnd/>
          </a:ln>
        </p:spPr>
        <p:txBody>
          <a:bodyPr wrap="square" lIns="90000" tIns="46800" rIns="90000" bIns="46800">
            <a:spAutoFit/>
          </a:bodyPr>
          <a:lstStyle/>
          <a:p>
            <a:pPr algn="just">
              <a:spcBef>
                <a:spcPct val="50000"/>
              </a:spcBef>
              <a:buClr>
                <a:schemeClr val="tx1"/>
              </a:buClr>
              <a:buFont typeface="Wingdings" pitchFamily="2" charset="2"/>
              <a:buNone/>
            </a:pPr>
            <a:r>
              <a:rPr lang="en-GB" sz="1400" b="1" dirty="0">
                <a:solidFill>
                  <a:srgbClr val="3366FF"/>
                </a:solidFill>
                <a:latin typeface="Century Gothic" pitchFamily="34" charset="0"/>
              </a:rPr>
              <a:t>Average CAT scores</a:t>
            </a:r>
          </a:p>
          <a:p>
            <a:pPr algn="just">
              <a:spcBef>
                <a:spcPct val="50000"/>
              </a:spcBef>
              <a:buClr>
                <a:schemeClr val="tx1"/>
              </a:buClr>
              <a:buFont typeface="Wingdings" pitchFamily="2" charset="2"/>
              <a:buNone/>
            </a:pPr>
            <a:r>
              <a:rPr lang="en-US" sz="900" b="1" dirty="0">
                <a:solidFill>
                  <a:srgbClr val="3366FF"/>
                </a:solidFill>
                <a:latin typeface="Century Gothic" pitchFamily="34" charset="0"/>
              </a:rPr>
              <a:t>Respondents in </a:t>
            </a:r>
            <a:r>
              <a:rPr lang="en-US" sz="900" b="1" dirty="0" smtClean="0">
                <a:solidFill>
                  <a:srgbClr val="3366FF"/>
                </a:solidFill>
                <a:latin typeface="Century Gothic" pitchFamily="34" charset="0"/>
              </a:rPr>
              <a:t>Austria, Brazil, Bulgaria, Czech republic, Denmark, Finland, Iceland, Italy, Korea, Lithuania, Romania, Russia, South Africa and Tunisia have </a:t>
            </a:r>
            <a:r>
              <a:rPr lang="en-US" sz="900" b="1" dirty="0">
                <a:solidFill>
                  <a:srgbClr val="3366FF"/>
                </a:solidFill>
                <a:latin typeface="Century Gothic" pitchFamily="34" charset="0"/>
              </a:rPr>
              <a:t>average CAT scores.</a:t>
            </a:r>
          </a:p>
        </p:txBody>
      </p:sp>
      <p:pic>
        <p:nvPicPr>
          <p:cNvPr id="67590" name="Picture 1029" descr="win_logo_col TRANSPARENT"/>
          <p:cNvPicPr>
            <a:picLocks noChangeAspect="1" noChangeArrowheads="1"/>
          </p:cNvPicPr>
          <p:nvPr/>
        </p:nvPicPr>
        <p:blipFill>
          <a:blip r:embed="rId3"/>
          <a:srcRect/>
          <a:stretch>
            <a:fillRect/>
          </a:stretch>
        </p:blipFill>
        <p:spPr bwMode="auto">
          <a:xfrm>
            <a:off x="7912100" y="6389688"/>
            <a:ext cx="1165225" cy="415925"/>
          </a:xfrm>
          <a:prstGeom prst="rect">
            <a:avLst/>
          </a:prstGeom>
          <a:noFill/>
          <a:ln w="9525">
            <a:noFill/>
            <a:miter lim="800000"/>
            <a:headEnd/>
            <a:tailEnd/>
          </a:ln>
        </p:spPr>
      </p:pic>
      <p:sp>
        <p:nvSpPr>
          <p:cNvPr id="67592" name="Rectangle 212"/>
          <p:cNvSpPr>
            <a:spLocks noChangeArrowheads="1"/>
          </p:cNvSpPr>
          <p:nvPr/>
        </p:nvSpPr>
        <p:spPr bwMode="auto">
          <a:xfrm>
            <a:off x="696913" y="65063"/>
            <a:ext cx="7772400" cy="555625"/>
          </a:xfrm>
          <a:prstGeom prst="rect">
            <a:avLst/>
          </a:prstGeom>
          <a:noFill/>
          <a:ln w="9525">
            <a:noFill/>
            <a:miter lim="800000"/>
            <a:headEnd/>
            <a:tailEnd/>
          </a:ln>
        </p:spPr>
        <p:txBody>
          <a:bodyPr lIns="91436" tIns="45718" rIns="91436" bIns="45718" anchor="ctr"/>
          <a:lstStyle/>
          <a:p>
            <a:pPr algn="ctr"/>
            <a:r>
              <a:rPr lang="en-US" sz="1800" b="1" dirty="0">
                <a:solidFill>
                  <a:schemeClr val="tx2"/>
                </a:solidFill>
              </a:rPr>
              <a:t>5</a:t>
            </a:r>
            <a:r>
              <a:rPr lang="en-US" sz="1800" b="1" dirty="0" smtClean="0">
                <a:solidFill>
                  <a:schemeClr val="tx2"/>
                </a:solidFill>
              </a:rPr>
              <a:t>. Global </a:t>
            </a:r>
            <a:r>
              <a:rPr lang="en-US" sz="1800" b="1" dirty="0">
                <a:solidFill>
                  <a:schemeClr val="tx2"/>
                </a:solidFill>
              </a:rPr>
              <a:t>Communication Assessment Tool (CAT) Summary Summer 2010</a:t>
            </a:r>
          </a:p>
        </p:txBody>
      </p:sp>
      <p:sp>
        <p:nvSpPr>
          <p:cNvPr id="67593" name="Rectangle 213"/>
          <p:cNvSpPr>
            <a:spLocks noChangeArrowheads="1"/>
          </p:cNvSpPr>
          <p:nvPr/>
        </p:nvSpPr>
        <p:spPr bwMode="auto">
          <a:xfrm>
            <a:off x="0" y="621333"/>
            <a:ext cx="9144000" cy="285750"/>
          </a:xfrm>
          <a:prstGeom prst="rect">
            <a:avLst/>
          </a:prstGeom>
          <a:solidFill>
            <a:srgbClr val="808080"/>
          </a:solidFill>
          <a:ln w="9525" algn="ctr">
            <a:noFill/>
            <a:miter lim="800000"/>
            <a:headEnd/>
            <a:tailEnd/>
          </a:ln>
        </p:spPr>
        <p:txBody>
          <a:bodyPr lIns="57150" tIns="28575" rIns="57150" bIns="28575" anchor="ctr">
            <a:spAutoFit/>
          </a:bodyPr>
          <a:lstStyle/>
          <a:p>
            <a:pPr algn="ctr" fontAlgn="b"/>
            <a:r>
              <a:rPr lang="en-US" sz="1500" b="1" dirty="0" smtClean="0">
                <a:solidFill>
                  <a:schemeClr val="bg1"/>
                </a:solidFill>
                <a:ea typeface="굴림"/>
                <a:cs typeface="굴림"/>
              </a:rPr>
              <a:t>Doctor-Patient  </a:t>
            </a:r>
            <a:r>
              <a:rPr lang="en-US" sz="1500" b="1" dirty="0">
                <a:solidFill>
                  <a:schemeClr val="bg1"/>
                </a:solidFill>
                <a:ea typeface="굴림"/>
                <a:cs typeface="굴림"/>
              </a:rPr>
              <a:t>Relationship around the world</a:t>
            </a:r>
          </a:p>
        </p:txBody>
      </p:sp>
      <p:sp>
        <p:nvSpPr>
          <p:cNvPr id="67594" name="Text Box 214"/>
          <p:cNvSpPr txBox="1">
            <a:spLocks noChangeArrowheads="1"/>
          </p:cNvSpPr>
          <p:nvPr/>
        </p:nvSpPr>
        <p:spPr bwMode="auto">
          <a:xfrm>
            <a:off x="468313" y="6524625"/>
            <a:ext cx="6767512" cy="215444"/>
          </a:xfrm>
          <a:prstGeom prst="rect">
            <a:avLst/>
          </a:prstGeom>
          <a:noFill/>
          <a:ln w="9525" algn="ctr">
            <a:noFill/>
            <a:miter lim="800000"/>
            <a:headEnd/>
            <a:tailEnd/>
          </a:ln>
        </p:spPr>
        <p:txBody>
          <a:bodyPr>
            <a:spAutoFit/>
          </a:bodyPr>
          <a:lstStyle/>
          <a:p>
            <a:pPr>
              <a:spcBef>
                <a:spcPct val="50000"/>
              </a:spcBef>
            </a:pPr>
            <a:r>
              <a:rPr lang="en-US" sz="800">
                <a:solidFill>
                  <a:schemeClr val="bg2"/>
                </a:solidFill>
              </a:rPr>
              <a:t>*The data for this graph is based on questions presented on slides </a:t>
            </a:r>
            <a:r>
              <a:rPr lang="en-US" sz="800" smtClean="0">
                <a:solidFill>
                  <a:schemeClr val="bg2"/>
                </a:solidFill>
              </a:rPr>
              <a:t>12. </a:t>
            </a:r>
            <a:r>
              <a:rPr lang="en-US" sz="800">
                <a:solidFill>
                  <a:schemeClr val="bg2"/>
                </a:solidFill>
              </a:rPr>
              <a:t>For the definitions of </a:t>
            </a:r>
            <a:r>
              <a:rPr lang="en-US" sz="800" smtClean="0">
                <a:solidFill>
                  <a:schemeClr val="bg2"/>
                </a:solidFill>
              </a:rPr>
              <a:t>CAT </a:t>
            </a:r>
            <a:r>
              <a:rPr lang="en-US" sz="800">
                <a:solidFill>
                  <a:schemeClr val="bg2"/>
                </a:solidFill>
              </a:rPr>
              <a:t>(communication Assessment Tool) please refer to </a:t>
            </a:r>
            <a:r>
              <a:rPr lang="en-US" sz="800" smtClean="0">
                <a:solidFill>
                  <a:schemeClr val="bg2"/>
                </a:solidFill>
              </a:rPr>
              <a:t>slide 12.</a:t>
            </a:r>
            <a:endParaRPr lang="en-US" sz="800">
              <a:solidFill>
                <a:schemeClr val="bg2"/>
              </a:solidFill>
            </a:endParaRPr>
          </a:p>
        </p:txBody>
      </p:sp>
      <p:sp>
        <p:nvSpPr>
          <p:cNvPr id="67595" name="Freeform 219"/>
          <p:cNvSpPr>
            <a:spLocks/>
          </p:cNvSpPr>
          <p:nvPr/>
        </p:nvSpPr>
        <p:spPr bwMode="auto">
          <a:xfrm>
            <a:off x="5138738" y="3174033"/>
            <a:ext cx="141287" cy="107950"/>
          </a:xfrm>
          <a:custGeom>
            <a:avLst/>
            <a:gdLst>
              <a:gd name="T0" fmla="*/ 2147483647 w 89"/>
              <a:gd name="T1" fmla="*/ 2147483647 h 68"/>
              <a:gd name="T2" fmla="*/ 2147483647 w 89"/>
              <a:gd name="T3" fmla="*/ 2147483647 h 68"/>
              <a:gd name="T4" fmla="*/ 2147483647 w 89"/>
              <a:gd name="T5" fmla="*/ 2147483647 h 68"/>
              <a:gd name="T6" fmla="*/ 2147483647 w 89"/>
              <a:gd name="T7" fmla="*/ 2147483647 h 68"/>
              <a:gd name="T8" fmla="*/ 2147483647 w 89"/>
              <a:gd name="T9" fmla="*/ 2147483647 h 68"/>
              <a:gd name="T10" fmla="*/ 2147483647 w 89"/>
              <a:gd name="T11" fmla="*/ 2147483647 h 68"/>
              <a:gd name="T12" fmla="*/ 2147483647 w 89"/>
              <a:gd name="T13" fmla="*/ 2147483647 h 68"/>
              <a:gd name="T14" fmla="*/ 2147483647 w 89"/>
              <a:gd name="T15" fmla="*/ 2147483647 h 68"/>
              <a:gd name="T16" fmla="*/ 2147483647 w 89"/>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68"/>
              <a:gd name="T29" fmla="*/ 89 w 8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68">
                <a:moveTo>
                  <a:pt x="45" y="66"/>
                </a:moveTo>
                <a:cubicBezTo>
                  <a:pt x="52" y="55"/>
                  <a:pt x="60" y="54"/>
                  <a:pt x="73" y="52"/>
                </a:cubicBezTo>
                <a:cubicBezTo>
                  <a:pt x="69" y="32"/>
                  <a:pt x="69" y="48"/>
                  <a:pt x="77" y="40"/>
                </a:cubicBezTo>
                <a:cubicBezTo>
                  <a:pt x="82" y="35"/>
                  <a:pt x="89" y="22"/>
                  <a:pt x="89" y="22"/>
                </a:cubicBezTo>
                <a:cubicBezTo>
                  <a:pt x="82" y="17"/>
                  <a:pt x="57" y="19"/>
                  <a:pt x="73" y="14"/>
                </a:cubicBezTo>
                <a:cubicBezTo>
                  <a:pt x="62" y="7"/>
                  <a:pt x="49" y="12"/>
                  <a:pt x="37" y="16"/>
                </a:cubicBezTo>
                <a:cubicBezTo>
                  <a:pt x="1" y="14"/>
                  <a:pt x="0" y="0"/>
                  <a:pt x="3" y="34"/>
                </a:cubicBezTo>
                <a:cubicBezTo>
                  <a:pt x="2" y="46"/>
                  <a:pt x="3" y="63"/>
                  <a:pt x="17" y="68"/>
                </a:cubicBezTo>
                <a:cubicBezTo>
                  <a:pt x="26" y="67"/>
                  <a:pt x="53" y="62"/>
                  <a:pt x="45" y="66"/>
                </a:cubicBezTo>
                <a:close/>
              </a:path>
            </a:pathLst>
          </a:custGeom>
          <a:solidFill>
            <a:srgbClr val="3366FF"/>
          </a:solidFill>
          <a:ln w="9525">
            <a:noFill/>
            <a:round/>
            <a:headEnd/>
            <a:tailEnd/>
          </a:ln>
        </p:spPr>
        <p:txBody>
          <a:bodyPr/>
          <a:lstStyle/>
          <a:p>
            <a:endParaRPr lang="en-US"/>
          </a:p>
        </p:txBody>
      </p:sp>
      <p:sp>
        <p:nvSpPr>
          <p:cNvPr id="220" name="Freeform 211"/>
          <p:cNvSpPr>
            <a:spLocks/>
          </p:cNvSpPr>
          <p:nvPr/>
        </p:nvSpPr>
        <p:spPr bwMode="auto">
          <a:xfrm>
            <a:off x="5409003" y="3528515"/>
            <a:ext cx="15082" cy="34671"/>
          </a:xfrm>
          <a:custGeom>
            <a:avLst/>
            <a:gdLst>
              <a:gd name="T0" fmla="*/ 2147483647 w 19"/>
              <a:gd name="T1" fmla="*/ 0 h 24"/>
              <a:gd name="T2" fmla="*/ 2147483647 w 19"/>
              <a:gd name="T3" fmla="*/ 2147483647 h 24"/>
              <a:gd name="T4" fmla="*/ 2147483647 w 19"/>
              <a:gd name="T5" fmla="*/ 2147483647 h 24"/>
              <a:gd name="T6" fmla="*/ 2147483647 w 19"/>
              <a:gd name="T7" fmla="*/ 2147483647 h 24"/>
              <a:gd name="T8" fmla="*/ 2147483647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3" y="0"/>
                </a:moveTo>
                <a:cubicBezTo>
                  <a:pt x="19" y="5"/>
                  <a:pt x="17" y="8"/>
                  <a:pt x="14" y="15"/>
                </a:cubicBezTo>
                <a:cubicBezTo>
                  <a:pt x="13" y="24"/>
                  <a:pt x="11" y="21"/>
                  <a:pt x="4" y="24"/>
                </a:cubicBezTo>
                <a:cubicBezTo>
                  <a:pt x="0" y="18"/>
                  <a:pt x="1" y="15"/>
                  <a:pt x="4" y="9"/>
                </a:cubicBezTo>
                <a:cubicBezTo>
                  <a:pt x="5" y="3"/>
                  <a:pt x="7" y="2"/>
                  <a:pt x="13" y="0"/>
                </a:cubicBezTo>
                <a:close/>
              </a:path>
            </a:pathLst>
          </a:custGeom>
          <a:solidFill>
            <a:srgbClr val="FF0000"/>
          </a:solidFill>
          <a:ln w="9525">
            <a:noFill/>
            <a:round/>
            <a:headEnd/>
            <a:tailEnd/>
          </a:ln>
        </p:spPr>
        <p:txBody>
          <a:bodyPr/>
          <a:lstStyle/>
          <a:p>
            <a:endParaRPr lang="en-US"/>
          </a:p>
        </p:txBody>
      </p:sp>
      <p:sp>
        <p:nvSpPr>
          <p:cNvPr id="67591" name="Freeform 211"/>
          <p:cNvSpPr>
            <a:spLocks/>
          </p:cNvSpPr>
          <p:nvPr/>
        </p:nvSpPr>
        <p:spPr bwMode="auto">
          <a:xfrm>
            <a:off x="5415457" y="3502646"/>
            <a:ext cx="30163" cy="38100"/>
          </a:xfrm>
          <a:custGeom>
            <a:avLst/>
            <a:gdLst>
              <a:gd name="T0" fmla="*/ 2147483647 w 19"/>
              <a:gd name="T1" fmla="*/ 0 h 24"/>
              <a:gd name="T2" fmla="*/ 2147483647 w 19"/>
              <a:gd name="T3" fmla="*/ 2147483647 h 24"/>
              <a:gd name="T4" fmla="*/ 2147483647 w 19"/>
              <a:gd name="T5" fmla="*/ 2147483647 h 24"/>
              <a:gd name="T6" fmla="*/ 2147483647 w 19"/>
              <a:gd name="T7" fmla="*/ 2147483647 h 24"/>
              <a:gd name="T8" fmla="*/ 2147483647 w 19"/>
              <a:gd name="T9" fmla="*/ 0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13" y="0"/>
                </a:moveTo>
                <a:cubicBezTo>
                  <a:pt x="19" y="5"/>
                  <a:pt x="17" y="8"/>
                  <a:pt x="14" y="15"/>
                </a:cubicBezTo>
                <a:cubicBezTo>
                  <a:pt x="13" y="24"/>
                  <a:pt x="11" y="21"/>
                  <a:pt x="4" y="24"/>
                </a:cubicBezTo>
                <a:cubicBezTo>
                  <a:pt x="0" y="18"/>
                  <a:pt x="1" y="15"/>
                  <a:pt x="4" y="9"/>
                </a:cubicBezTo>
                <a:cubicBezTo>
                  <a:pt x="5" y="3"/>
                  <a:pt x="7" y="2"/>
                  <a:pt x="13" y="0"/>
                </a:cubicBezTo>
                <a:close/>
              </a:path>
            </a:pathLst>
          </a:custGeom>
          <a:solidFill>
            <a:srgbClr val="019966"/>
          </a:solidFill>
          <a:ln w="9525">
            <a:noFill/>
            <a:round/>
            <a:headEnd/>
            <a:tailEnd/>
          </a:ln>
        </p:spPr>
        <p:txBody>
          <a:bodyPr/>
          <a:lstStyle/>
          <a:p>
            <a:endParaRPr lang="en-US"/>
          </a:p>
        </p:txBody>
      </p:sp>
      <p:sp>
        <p:nvSpPr>
          <p:cNvPr id="219" name="Freeform 219"/>
          <p:cNvSpPr>
            <a:spLocks/>
          </p:cNvSpPr>
          <p:nvPr/>
        </p:nvSpPr>
        <p:spPr bwMode="auto">
          <a:xfrm rot="2370625">
            <a:off x="5530650" y="3491422"/>
            <a:ext cx="73993" cy="45719"/>
          </a:xfrm>
          <a:custGeom>
            <a:avLst/>
            <a:gdLst>
              <a:gd name="T0" fmla="*/ 2147483647 w 89"/>
              <a:gd name="T1" fmla="*/ 2147483647 h 68"/>
              <a:gd name="T2" fmla="*/ 2147483647 w 89"/>
              <a:gd name="T3" fmla="*/ 2147483647 h 68"/>
              <a:gd name="T4" fmla="*/ 2147483647 w 89"/>
              <a:gd name="T5" fmla="*/ 2147483647 h 68"/>
              <a:gd name="T6" fmla="*/ 2147483647 w 89"/>
              <a:gd name="T7" fmla="*/ 2147483647 h 68"/>
              <a:gd name="T8" fmla="*/ 2147483647 w 89"/>
              <a:gd name="T9" fmla="*/ 2147483647 h 68"/>
              <a:gd name="T10" fmla="*/ 2147483647 w 89"/>
              <a:gd name="T11" fmla="*/ 2147483647 h 68"/>
              <a:gd name="T12" fmla="*/ 2147483647 w 89"/>
              <a:gd name="T13" fmla="*/ 2147483647 h 68"/>
              <a:gd name="T14" fmla="*/ 2147483647 w 89"/>
              <a:gd name="T15" fmla="*/ 2147483647 h 68"/>
              <a:gd name="T16" fmla="*/ 2147483647 w 89"/>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68"/>
              <a:gd name="T29" fmla="*/ 89 w 8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68">
                <a:moveTo>
                  <a:pt x="45" y="66"/>
                </a:moveTo>
                <a:cubicBezTo>
                  <a:pt x="52" y="55"/>
                  <a:pt x="60" y="54"/>
                  <a:pt x="73" y="52"/>
                </a:cubicBezTo>
                <a:cubicBezTo>
                  <a:pt x="69" y="32"/>
                  <a:pt x="69" y="48"/>
                  <a:pt x="77" y="40"/>
                </a:cubicBezTo>
                <a:cubicBezTo>
                  <a:pt x="82" y="35"/>
                  <a:pt x="89" y="22"/>
                  <a:pt x="89" y="22"/>
                </a:cubicBezTo>
                <a:cubicBezTo>
                  <a:pt x="82" y="17"/>
                  <a:pt x="57" y="19"/>
                  <a:pt x="73" y="14"/>
                </a:cubicBezTo>
                <a:cubicBezTo>
                  <a:pt x="62" y="7"/>
                  <a:pt x="49" y="12"/>
                  <a:pt x="37" y="16"/>
                </a:cubicBezTo>
                <a:cubicBezTo>
                  <a:pt x="1" y="14"/>
                  <a:pt x="0" y="0"/>
                  <a:pt x="3" y="34"/>
                </a:cubicBezTo>
                <a:cubicBezTo>
                  <a:pt x="2" y="46"/>
                  <a:pt x="3" y="63"/>
                  <a:pt x="17" y="68"/>
                </a:cubicBezTo>
                <a:cubicBezTo>
                  <a:pt x="26" y="67"/>
                  <a:pt x="53" y="62"/>
                  <a:pt x="45" y="66"/>
                </a:cubicBezTo>
                <a:close/>
              </a:path>
            </a:pathLst>
          </a:custGeom>
          <a:solidFill>
            <a:srgbClr val="339966"/>
          </a:solidFill>
          <a:ln w="9525">
            <a:noFill/>
            <a:round/>
            <a:headEnd/>
            <a:tailEnd/>
          </a:ln>
        </p:spPr>
        <p:txBody>
          <a:bodyPr/>
          <a:lstStyle/>
          <a:p>
            <a:endParaRPr lang="en-US"/>
          </a:p>
        </p:txBody>
      </p:sp>
      <p:sp>
        <p:nvSpPr>
          <p:cNvPr id="221" name="Forme libre 220"/>
          <p:cNvSpPr/>
          <p:nvPr/>
        </p:nvSpPr>
        <p:spPr bwMode="auto">
          <a:xfrm rot="10292750" flipV="1">
            <a:off x="5104537" y="3243532"/>
            <a:ext cx="45719" cy="45719"/>
          </a:xfrm>
          <a:custGeom>
            <a:avLst/>
            <a:gdLst>
              <a:gd name="connsiteX0" fmla="*/ 0 w 30956"/>
              <a:gd name="connsiteY0" fmla="*/ 18418 h 21334"/>
              <a:gd name="connsiteX1" fmla="*/ 0 w 30956"/>
              <a:gd name="connsiteY1" fmla="*/ 18418 h 21334"/>
              <a:gd name="connsiteX2" fmla="*/ 28575 w 30956"/>
              <a:gd name="connsiteY2" fmla="*/ 4131 h 21334"/>
              <a:gd name="connsiteX3" fmla="*/ 30956 w 30956"/>
              <a:gd name="connsiteY3" fmla="*/ 13656 h 21334"/>
              <a:gd name="connsiteX4" fmla="*/ 0 w 30956"/>
              <a:gd name="connsiteY4" fmla="*/ 18418 h 21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6" h="21334">
                <a:moveTo>
                  <a:pt x="0" y="18418"/>
                </a:moveTo>
                <a:lnTo>
                  <a:pt x="0" y="18418"/>
                </a:lnTo>
                <a:cubicBezTo>
                  <a:pt x="8383" y="6682"/>
                  <a:pt x="10724" y="-7026"/>
                  <a:pt x="28575" y="4131"/>
                </a:cubicBezTo>
                <a:cubicBezTo>
                  <a:pt x="31350" y="5866"/>
                  <a:pt x="30162" y="10481"/>
                  <a:pt x="30956" y="13656"/>
                </a:cubicBezTo>
                <a:cubicBezTo>
                  <a:pt x="21349" y="28063"/>
                  <a:pt x="5159" y="17624"/>
                  <a:pt x="0" y="18418"/>
                </a:cubicBezTo>
                <a:close/>
              </a:path>
            </a:pathLst>
          </a:custGeom>
          <a:solidFill>
            <a:srgbClr val="3399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A" sz="1600" b="0" i="0" u="none" strike="noStrike" cap="none" normalizeH="0" baseline="0" smtClean="0">
              <a:ln>
                <a:noFill/>
              </a:ln>
              <a:solidFill>
                <a:schemeClr val="tx1"/>
              </a:solidFill>
              <a:effectLst/>
              <a:latin typeface="Calibri" pitchFamily="34" charset="0"/>
            </a:endParaRPr>
          </a:p>
        </p:txBody>
      </p:sp>
      <p:graphicFrame>
        <p:nvGraphicFramePr>
          <p:cNvPr id="224" name="Graphique 223"/>
          <p:cNvGraphicFramePr>
            <a:graphicFrameLocks/>
          </p:cNvGraphicFramePr>
          <p:nvPr>
            <p:extLst>
              <p:ext uri="{D42A27DB-BD31-4B8C-83A1-F6EECF244321}">
                <p14:modId xmlns:p14="http://schemas.microsoft.com/office/powerpoint/2010/main" val="335256452"/>
              </p:ext>
            </p:extLst>
          </p:nvPr>
        </p:nvGraphicFramePr>
        <p:xfrm>
          <a:off x="104349" y="4053757"/>
          <a:ext cx="2932379" cy="2377451"/>
        </p:xfrm>
        <a:graphic>
          <a:graphicData uri="http://schemas.openxmlformats.org/drawingml/2006/chart">
            <c:chart xmlns:c="http://schemas.openxmlformats.org/drawingml/2006/chart" xmlns:r="http://schemas.openxmlformats.org/officeDocument/2006/relationships" r:id="rId4"/>
          </a:graphicData>
        </a:graphic>
      </p:graphicFrame>
      <p:sp>
        <p:nvSpPr>
          <p:cNvPr id="218" name="ZoneTexte 1"/>
          <p:cNvSpPr txBox="1"/>
          <p:nvPr/>
        </p:nvSpPr>
        <p:spPr>
          <a:xfrm>
            <a:off x="104706" y="4043048"/>
            <a:ext cx="2238878" cy="4834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600" b="1" dirty="0" smtClean="0">
                <a:latin typeface="Calibri" pitchFamily="34" charset="0"/>
                <a:cs typeface="Calibri" pitchFamily="34" charset="0"/>
              </a:rPr>
              <a:t>Key Finding:</a:t>
            </a:r>
            <a:endParaRPr lang="fr-CA" sz="1600" b="1"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37711</TotalTime>
  <Words>2899</Words>
  <Application>Microsoft Office PowerPoint</Application>
  <PresentationFormat>Affichage à l'écran (4:3)</PresentationFormat>
  <Paragraphs>1099</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Conception personnalisée</vt:lpstr>
      <vt:lpstr>Doctor - Patient Global Communication Performance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Léger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Patient-Doctor  Global Communication  Assessment</dc:title>
  <dc:creator>sweill</dc:creator>
  <cp:lastModifiedBy>Sarah Weill</cp:lastModifiedBy>
  <cp:revision>513</cp:revision>
  <cp:lastPrinted>2011-10-07T19:07:10Z</cp:lastPrinted>
  <dcterms:created xsi:type="dcterms:W3CDTF">2010-08-13T16:56:27Z</dcterms:created>
  <dcterms:modified xsi:type="dcterms:W3CDTF">2011-10-19T13:00:31Z</dcterms:modified>
</cp:coreProperties>
</file>